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EjuV1pAYMO9bDZfhdupF9yn2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BCA296-D77B-4C58-BB32-0C87F64603BF}">
  <a:tblStyle styleId="{39BCA296-D77B-4C58-BB32-0C87F64603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a:spLocks noGrp="1"/>
          </p:cNvSpPr>
          <p:nvPr>
            <p:ph type="pic" idx="2"/>
          </p:nvPr>
        </p:nvSpPr>
        <p:spPr>
          <a:xfrm>
            <a:off x="5183188" y="987425"/>
            <a:ext cx="6172200" cy="4873625"/>
          </a:xfrm>
          <a:prstGeom prst="rect">
            <a:avLst/>
          </a:prstGeom>
          <a:noFill/>
          <a:ln>
            <a:noFill/>
          </a:ln>
        </p:spPr>
      </p:sp>
      <p:sp>
        <p:nvSpPr>
          <p:cNvPr id="64" name="Google Shape;64;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youtube.com/watch?v=7gjZN_2w-Ac" TargetMode="External"/><Relationship Id="rId4" Type="http://schemas.openxmlformats.org/officeDocument/2006/relationships/hyperlink" Target="https://www.facebook.com/mmumalaysia/videos/45510543928310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youtube.com/watch?v=lfBfk5Wy1X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KzBIJw_Io44"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descr="Logo&#10;&#10;Description automatically generated"/>
          <p:cNvPicPr preferRelativeResize="0"/>
          <p:nvPr/>
        </p:nvPicPr>
        <p:blipFill rotWithShape="1">
          <a:blip r:embed="rId3">
            <a:alphaModFix/>
          </a:blip>
          <a:srcRect/>
          <a:stretch/>
        </p:blipFill>
        <p:spPr>
          <a:xfrm>
            <a:off x="9809848" y="136158"/>
            <a:ext cx="2382152" cy="826115"/>
          </a:xfrm>
          <a:prstGeom prst="rect">
            <a:avLst/>
          </a:prstGeom>
          <a:noFill/>
          <a:ln>
            <a:noFill/>
          </a:ln>
        </p:spPr>
      </p:pic>
      <p:sp>
        <p:nvSpPr>
          <p:cNvPr id="97" name="Google Shape;97;p1"/>
          <p:cNvSpPr/>
          <p:nvPr/>
        </p:nvSpPr>
        <p:spPr>
          <a:xfrm>
            <a:off x="0" y="3983740"/>
            <a:ext cx="12192000" cy="689810"/>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600" b="1" i="0" u="none" strike="noStrike" cap="none">
                <a:solidFill>
                  <a:schemeClr val="lt1"/>
                </a:solidFill>
                <a:latin typeface="Calibri"/>
                <a:ea typeface="Calibri"/>
                <a:cs typeface="Calibri"/>
                <a:sym typeface="Calibri"/>
              </a:rPr>
              <a:t>    JARINGAN LUAR 2022  </a:t>
            </a:r>
            <a:endParaRPr/>
          </a:p>
        </p:txBody>
      </p:sp>
      <p:sp>
        <p:nvSpPr>
          <p:cNvPr id="98" name="Google Shape;98;p1"/>
          <p:cNvSpPr txBox="1"/>
          <p:nvPr/>
        </p:nvSpPr>
        <p:spPr>
          <a:xfrm>
            <a:off x="393842" y="4673550"/>
            <a:ext cx="267560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600">
                <a:solidFill>
                  <a:schemeClr val="dk1"/>
                </a:solidFill>
                <a:latin typeface="Calibri"/>
                <a:ea typeface="Calibri"/>
                <a:cs typeface="Calibri"/>
                <a:sym typeface="Calibri"/>
              </a:rPr>
              <a:t>SEKOLAH ANGKAT MMU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21</a:t>
            </a:r>
            <a:r>
              <a:rPr lang="en-MY" sz="1800" cap="none">
                <a:solidFill>
                  <a:schemeClr val="lt1"/>
                </a:solidFill>
                <a:latin typeface="Calibri"/>
                <a:ea typeface="Calibri"/>
                <a:cs typeface="Calibri"/>
                <a:sym typeface="Calibri"/>
              </a:rPr>
              <a:t>/01/2022</a:t>
            </a:r>
            <a:endParaRPr/>
          </a:p>
        </p:txBody>
      </p:sp>
      <p:pic>
        <p:nvPicPr>
          <p:cNvPr id="196" name="Google Shape;196;p10"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97" name="Google Shape;197;p10"/>
          <p:cNvGrpSpPr/>
          <p:nvPr/>
        </p:nvGrpSpPr>
        <p:grpSpPr>
          <a:xfrm>
            <a:off x="0" y="7822"/>
            <a:ext cx="9440779" cy="666315"/>
            <a:chOff x="0" y="7822"/>
            <a:chExt cx="9440779" cy="666315"/>
          </a:xfrm>
        </p:grpSpPr>
        <p:sp>
          <p:nvSpPr>
            <p:cNvPr id="198" name="Google Shape;198;p10"/>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99" name="Google Shape;199;p10"/>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PUTRA PERDANA</a:t>
              </a:r>
              <a:endParaRPr/>
            </a:p>
          </p:txBody>
        </p:sp>
      </p:grpSp>
      <p:sp>
        <p:nvSpPr>
          <p:cNvPr id="200" name="Google Shape;200;p10"/>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Kunjung Balas MMU to SMK Putra Perdana</a:t>
            </a:r>
            <a:endParaRPr/>
          </a:p>
        </p:txBody>
      </p:sp>
      <p:sp>
        <p:nvSpPr>
          <p:cNvPr id="201" name="Google Shape;201;p10"/>
          <p:cNvSpPr txBox="1"/>
          <p:nvPr/>
        </p:nvSpPr>
        <p:spPr>
          <a:xfrm>
            <a:off x="598170" y="2259598"/>
            <a:ext cx="108927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Kesinambungan daripada lawatan pertama ini membawa kepada lawatan balas MMU ke SMK Putra Perdana yang diketuai sendiri oleh Prof Dato Dr. Mazliham Mohd Su’ud dan deligasi MMU yang terdiri daripada En. Zambri Pawanchik selaku Naib Presiden Jabatan Pemasaran Strategik, Pengambilan dan Kemasukkan Pelajar, Pn. Ts. Natalya Rudina Dato Shamsuar Pengarah Jabatan Pemasaran Strategik dan pegawai-pegawai MMU</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MMU berpeluang dibawa untuk lawatan di sekitar SMK Putra Perdana antaranya,</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1- Bilik Cadangan untuk Green Screen sekolah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2- Laman Tumbuhan outdoor</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3- Beramah mesra bersama pelajar yang menyertai pertandingan Robotik Kebangsaan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Hubungan positif ini dilihat dapat menjadikan jaringan perkongsian ilmu yang lebih besar antara sekolah dan MMU.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p:nvPr/>
        </p:nvSpPr>
        <p:spPr>
          <a:xfrm>
            <a:off x="0" y="1747571"/>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30/05</a:t>
            </a:r>
            <a:r>
              <a:rPr lang="en-MY" sz="1800" cap="none">
                <a:solidFill>
                  <a:schemeClr val="lt1"/>
                </a:solidFill>
                <a:latin typeface="Calibri"/>
                <a:ea typeface="Calibri"/>
                <a:cs typeface="Calibri"/>
                <a:sym typeface="Calibri"/>
              </a:rPr>
              <a:t>/2022</a:t>
            </a:r>
            <a:endParaRPr/>
          </a:p>
        </p:txBody>
      </p:sp>
      <p:pic>
        <p:nvPicPr>
          <p:cNvPr id="207" name="Google Shape;207;p11"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08" name="Google Shape;208;p11"/>
          <p:cNvGrpSpPr/>
          <p:nvPr/>
        </p:nvGrpSpPr>
        <p:grpSpPr>
          <a:xfrm>
            <a:off x="0" y="7822"/>
            <a:ext cx="9440779" cy="666315"/>
            <a:chOff x="0" y="7822"/>
            <a:chExt cx="9440779" cy="666315"/>
          </a:xfrm>
        </p:grpSpPr>
        <p:sp>
          <p:nvSpPr>
            <p:cNvPr id="209" name="Google Shape;209;p11"/>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10" name="Google Shape;210;p11"/>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CYBERJAYA</a:t>
              </a:r>
              <a:endParaRPr/>
            </a:p>
          </p:txBody>
        </p:sp>
      </p:grpSp>
      <p:sp>
        <p:nvSpPr>
          <p:cNvPr id="211" name="Google Shape;211;p11"/>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KUNJUNG HORMAT SMK CYBERJAYA KE MMU</a:t>
            </a:r>
            <a:endParaRPr/>
          </a:p>
        </p:txBody>
      </p:sp>
      <p:sp>
        <p:nvSpPr>
          <p:cNvPr id="212" name="Google Shape;212;p11"/>
          <p:cNvSpPr/>
          <p:nvPr/>
        </p:nvSpPr>
        <p:spPr>
          <a:xfrm>
            <a:off x="0" y="1278314"/>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KUNJUNG BALAS MMU KE SMK CYBERJAYA</a:t>
            </a:r>
            <a:endParaRPr/>
          </a:p>
        </p:txBody>
      </p:sp>
      <p:sp>
        <p:nvSpPr>
          <p:cNvPr id="213" name="Google Shape;213;p11"/>
          <p:cNvSpPr txBox="1"/>
          <p:nvPr/>
        </p:nvSpPr>
        <p:spPr>
          <a:xfrm>
            <a:off x="641684" y="2366211"/>
            <a:ext cx="108765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Kunjung hormat SMK Cyberjaya merupakan jaringan Kerjasama yang dijalankan antara sekolah dan MMU dalam melihat Kerjasama yang boleh dijalankan antara sekolah dan MMU. Antara perkongsian Kerjasama yang dibincangkan adalah berkaitan: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1- Bantuan dalam perkembangan Pendidikan antara sekolah dan MMU</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2- Perkembangan dalam STEM Project</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3- Project Green Screen di sekolah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Kesinambungan daripada lawatan pertama ini membawa kepada lawatan balas MMU ke SMK Cyberjaya yang diketuai sendiri oleh Prof Dato Dr. Mazliham Mohd Suud dan delegasi MMU yang terdiri daripada En. Zambri Pawanchik selaku Naib Presiden Jabatan Pemasaran Strategik, Pengambilan dan Kemasukkan Pelajar, Pn. Ts. Natalya Rudina Dato Shamsuar Pengarah Jabatan Pemasaran Strategik dan pegawai-pegawai MMU. Kunjung balas ini delegasi dari MMU telah di sambut oleh warga SMK Cyberjaya dan Pengetua-pengetua sekolah di Sepang. Pelajar-pelajar tingkatan 5 juga berpeluang untuk bersama mendengar ucapan dari Presiden MMU. SMK Cyberjaya juga telah membuat perkongsian aktiviti pelajar dan mengadakan lawatan ke sekitar sekolah.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14</a:t>
            </a:r>
            <a:r>
              <a:rPr lang="en-MY" sz="1800" cap="none">
                <a:solidFill>
                  <a:schemeClr val="lt1"/>
                </a:solidFill>
                <a:latin typeface="Calibri"/>
                <a:ea typeface="Calibri"/>
                <a:cs typeface="Calibri"/>
                <a:sym typeface="Calibri"/>
              </a:rPr>
              <a:t>/06/2022</a:t>
            </a:r>
            <a:endParaRPr/>
          </a:p>
        </p:txBody>
      </p:sp>
      <p:pic>
        <p:nvPicPr>
          <p:cNvPr id="219" name="Google Shape;219;p12"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20" name="Google Shape;220;p12"/>
          <p:cNvGrpSpPr/>
          <p:nvPr/>
        </p:nvGrpSpPr>
        <p:grpSpPr>
          <a:xfrm>
            <a:off x="0" y="7822"/>
            <a:ext cx="9440779" cy="666315"/>
            <a:chOff x="0" y="7822"/>
            <a:chExt cx="9440779" cy="666315"/>
          </a:xfrm>
        </p:grpSpPr>
        <p:sp>
          <p:nvSpPr>
            <p:cNvPr id="221" name="Google Shape;221;p12"/>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22" name="Google Shape;222;p12"/>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LAWATAN GURU RBT SEKOLAH ANGKAT MMU</a:t>
              </a:r>
              <a:endParaRPr/>
            </a:p>
          </p:txBody>
        </p:sp>
      </p:grpSp>
      <p:sp>
        <p:nvSpPr>
          <p:cNvPr id="223" name="Google Shape;223;p12"/>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Guru-guru RBT Sekolah Angkat MMU </a:t>
            </a:r>
            <a:endParaRPr/>
          </a:p>
        </p:txBody>
      </p:sp>
      <p:sp>
        <p:nvSpPr>
          <p:cNvPr id="224" name="Google Shape;224;p12"/>
          <p:cNvSpPr txBox="1"/>
          <p:nvPr/>
        </p:nvSpPr>
        <p:spPr>
          <a:xfrm>
            <a:off x="620786" y="1828800"/>
            <a:ext cx="111657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Antara aktiviti yang dilaksanakan secara bersama antara MMU dan Sekolah Angkat yang telah dilantik adalah Program bersama Guru-guru Reka Bentuk dan Teknologi (RBT) di setiap sekolah yang dilantik. Walaupun jemputan yang dilakukan secara singkat, namun sambutan terhadap program ini telah disambut baik oleh setiap sekolah. Antara sekolah yang hadir pada program tersebut adalah: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1- SMK Seri Saujana</a:t>
            </a:r>
            <a:endParaRPr sz="1800" cap="none">
              <a:solidFill>
                <a:schemeClr val="dk1"/>
              </a:solidFill>
              <a:latin typeface="Calibri"/>
              <a:ea typeface="Calibri"/>
              <a:cs typeface="Calibri"/>
              <a:sym typeface="Calibri"/>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2- SMK Seri Permaisuri</a:t>
            </a:r>
            <a:endParaRPr sz="1800" cap="none">
              <a:solidFill>
                <a:schemeClr val="dk1"/>
              </a:solidFill>
              <a:latin typeface="Calibri"/>
              <a:ea typeface="Calibri"/>
              <a:cs typeface="Calibri"/>
              <a:sym typeface="Calibri"/>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3- SMK Dang Anum</a:t>
            </a:r>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4- SM Sains Muar</a:t>
            </a:r>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5- SMK Putra Perdana</a:t>
            </a:r>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6- SMK Seri Kembangan</a:t>
            </a:r>
            <a:endParaRPr/>
          </a:p>
          <a:p>
            <a:pPr marL="0" marR="0" lvl="0" indent="0" algn="l" rtl="0">
              <a:spcBef>
                <a:spcPts val="0"/>
              </a:spcBef>
              <a:spcAft>
                <a:spcPts val="0"/>
              </a:spcAft>
              <a:buNone/>
            </a:pPr>
            <a:r>
              <a:rPr lang="en-MY" sz="1800" cap="none">
                <a:solidFill>
                  <a:schemeClr val="dk1"/>
                </a:solidFill>
                <a:latin typeface="Calibri"/>
                <a:ea typeface="Calibri"/>
                <a:cs typeface="Calibri"/>
                <a:sym typeface="Calibri"/>
              </a:rPr>
              <a:t>7- SMK Bandar Puncak Jalil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MMU terpaksa mengecilkan jumlah jemputan dan terhad kepada 30 orang guru sahaja bagi menampung kapisiti tempat dan lawatan yang dijalankan lebih berkesan. Fakulti Multimedia Kreatif telah memberi perkongsian berkaitan RBT dan peluang pasaran masa kini dan Fakulti Kejuruteraan fokus kepada hala tuju robotic dan Tanaman Pintar.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cap="none">
                <a:solidFill>
                  <a:schemeClr val="lt1"/>
                </a:solidFill>
                <a:latin typeface="Calibri"/>
                <a:ea typeface="Calibri"/>
                <a:cs typeface="Calibri"/>
                <a:sym typeface="Calibri"/>
              </a:rPr>
              <a:t>17/06/2022</a:t>
            </a:r>
            <a:endParaRPr/>
          </a:p>
        </p:txBody>
      </p:sp>
      <p:pic>
        <p:nvPicPr>
          <p:cNvPr id="230" name="Google Shape;230;p13"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31" name="Google Shape;231;p13"/>
          <p:cNvGrpSpPr/>
          <p:nvPr/>
        </p:nvGrpSpPr>
        <p:grpSpPr>
          <a:xfrm>
            <a:off x="0" y="7822"/>
            <a:ext cx="9440779" cy="666315"/>
            <a:chOff x="0" y="7822"/>
            <a:chExt cx="9440779" cy="666315"/>
          </a:xfrm>
        </p:grpSpPr>
        <p:sp>
          <p:nvSpPr>
            <p:cNvPr id="232" name="Google Shape;232;p13"/>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33" name="Google Shape;233;p13"/>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SEKOLAH SULTAN ALAM SHAH</a:t>
              </a:r>
              <a:endParaRPr/>
            </a:p>
          </p:txBody>
        </p:sp>
      </p:grpSp>
      <p:sp>
        <p:nvSpPr>
          <p:cNvPr id="234" name="Google Shape;234;p13"/>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LAWATAN KUNJUNG HORMAT</a:t>
            </a:r>
            <a:endParaRPr/>
          </a:p>
        </p:txBody>
      </p:sp>
      <p:sp>
        <p:nvSpPr>
          <p:cNvPr id="235" name="Google Shape;235;p13"/>
          <p:cNvSpPr txBox="1"/>
          <p:nvPr/>
        </p:nvSpPr>
        <p:spPr>
          <a:xfrm>
            <a:off x="650074" y="2330744"/>
            <a:ext cx="98445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Sekolah Sultan Alam Shah (SAS) merupakan Sekolah Angkat Lantikan kedua bagi tahun 2022. Kehadiran MMU di SAS bertujuan menyerahkan lantikan sijil Sekolah Angkat MMU 2022 dan juga berbicangan secara terus bersama pihak pentadbiran . Antara perkongsian Kerjasama yang dibincangkan adalah berkaitan: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1- Bantuan dalam perkembangan Pendidikan antara sekolah dan MMU</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2- Perkembangan dalam STEM Projek</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3- Projek Layar Hijau</a:t>
            </a:r>
            <a:r>
              <a:rPr lang="en-MY" sz="1800" i="1">
                <a:solidFill>
                  <a:schemeClr val="dk1"/>
                </a:solidFill>
                <a:latin typeface="Calibri"/>
                <a:ea typeface="Calibri"/>
                <a:cs typeface="Calibri"/>
                <a:sym typeface="Calibri"/>
              </a:rPr>
              <a:t> (Green Screen) </a:t>
            </a:r>
            <a:r>
              <a:rPr lang="en-MY" sz="1800">
                <a:solidFill>
                  <a:schemeClr val="dk1"/>
                </a:solidFill>
                <a:latin typeface="Calibri"/>
                <a:ea typeface="Calibri"/>
                <a:cs typeface="Calibri"/>
                <a:sym typeface="Calibri"/>
              </a:rPr>
              <a:t>di sekolah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Lawatan kunjung hormat ke Sekolah Sultan Alam Shah ini telah di ketuai sendiri oleh Prof Dato Dr. Mazliham Mohd Su’ud dan delegasi MMU yang terdiri daripada En. Zambri Pawanchik selaku Naib Presiden Jabatan Pemasaran Strategik, Pengambilan dan Kemasukkan Pelajar, Pn. Ts. Natalya Rudina Dato Shamsuar Pengarah Jabatan Pemasaran Strategik dan pegawai-pegawai MMU yang lain.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cap="none">
                <a:solidFill>
                  <a:schemeClr val="lt1"/>
                </a:solidFill>
                <a:latin typeface="Calibri"/>
                <a:ea typeface="Calibri"/>
                <a:cs typeface="Calibri"/>
                <a:sym typeface="Calibri"/>
              </a:rPr>
              <a:t>29/06/2022</a:t>
            </a:r>
            <a:endParaRPr/>
          </a:p>
        </p:txBody>
      </p:sp>
      <p:pic>
        <p:nvPicPr>
          <p:cNvPr id="241" name="Google Shape;241;p14"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42" name="Google Shape;242;p14"/>
          <p:cNvGrpSpPr/>
          <p:nvPr/>
        </p:nvGrpSpPr>
        <p:grpSpPr>
          <a:xfrm>
            <a:off x="0" y="7822"/>
            <a:ext cx="9440779" cy="666315"/>
            <a:chOff x="0" y="7822"/>
            <a:chExt cx="9440779" cy="666315"/>
          </a:xfrm>
        </p:grpSpPr>
        <p:sp>
          <p:nvSpPr>
            <p:cNvPr id="243" name="Google Shape;243;p14"/>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44" name="Google Shape;244;p14"/>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DANG ANUM</a:t>
              </a:r>
              <a:endParaRPr/>
            </a:p>
          </p:txBody>
        </p:sp>
      </p:grpSp>
      <p:sp>
        <p:nvSpPr>
          <p:cNvPr id="245" name="Google Shape;245;p14"/>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Pendedahan Kerjaya dan Hala Tuju Pelajar SMK Dang Anum</a:t>
            </a:r>
            <a:endParaRPr sz="1800">
              <a:solidFill>
                <a:schemeClr val="lt1"/>
              </a:solidFill>
              <a:latin typeface="Calibri"/>
              <a:ea typeface="Calibri"/>
              <a:cs typeface="Calibri"/>
              <a:sym typeface="Calibri"/>
            </a:endParaRPr>
          </a:p>
        </p:txBody>
      </p:sp>
      <p:sp>
        <p:nvSpPr>
          <p:cNvPr id="246" name="Google Shape;246;p14"/>
          <p:cNvSpPr txBox="1"/>
          <p:nvPr/>
        </p:nvSpPr>
        <p:spPr>
          <a:xfrm>
            <a:off x="598170" y="2259598"/>
            <a:ext cx="108927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Jemputan SMK Dang Anum kepada MMU adalah untuk mengadakan Perkongsian Motivasi Kepada Pelajar Tingkatan 5 yang bakal menduduki SPM 2022. Jemputan ini telah diterima baik oleh Pengarah Jabatan Pemasaran Strategik, Puan Natalya Rudina Dato’ Shamsuar.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Puan Natalya sendiri telah hadir ke SMK Dang Anum bersama delegasi MMU yang terdiri daripada Pegawai Jaringan Luar dan pasukan dari MMU STUDIOS. Perkongsian selama 3 jam bersama pelajar adalah bagi memberi motivasi dan tips menghadapi peperiksaan.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MMU sangat berbesar hati dengan jemputan oleh SMK Dang Anum ini disamping dapat berjumpa bersama pelajar-pelajar bagi berkongsi maklumat berkaitan MMU.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01/07</a:t>
            </a:r>
            <a:r>
              <a:rPr lang="en-MY" sz="1800" cap="none">
                <a:solidFill>
                  <a:schemeClr val="lt1"/>
                </a:solidFill>
                <a:latin typeface="Calibri"/>
                <a:ea typeface="Calibri"/>
                <a:cs typeface="Calibri"/>
                <a:sym typeface="Calibri"/>
              </a:rPr>
              <a:t>/2022</a:t>
            </a:r>
            <a:endParaRPr/>
          </a:p>
        </p:txBody>
      </p:sp>
      <p:pic>
        <p:nvPicPr>
          <p:cNvPr id="252" name="Google Shape;252;p15"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53" name="Google Shape;253;p15"/>
          <p:cNvGrpSpPr/>
          <p:nvPr/>
        </p:nvGrpSpPr>
        <p:grpSpPr>
          <a:xfrm>
            <a:off x="0" y="7822"/>
            <a:ext cx="9440779" cy="666315"/>
            <a:chOff x="0" y="7822"/>
            <a:chExt cx="9440779" cy="666315"/>
          </a:xfrm>
        </p:grpSpPr>
        <p:sp>
          <p:nvSpPr>
            <p:cNvPr id="254" name="Google Shape;254;p15"/>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55" name="Google Shape;255;p15"/>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TUNKU BESAR BURHANUDDIN</a:t>
              </a:r>
              <a:endParaRPr/>
            </a:p>
          </p:txBody>
        </p:sp>
      </p:grpSp>
      <p:sp>
        <p:nvSpPr>
          <p:cNvPr id="256" name="Google Shape;256;p15"/>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LAWATAN KUNJUNG HORMAT</a:t>
            </a:r>
            <a:endParaRPr/>
          </a:p>
        </p:txBody>
      </p:sp>
      <p:sp>
        <p:nvSpPr>
          <p:cNvPr id="257" name="Google Shape;257;p15"/>
          <p:cNvSpPr txBox="1"/>
          <p:nvPr/>
        </p:nvSpPr>
        <p:spPr>
          <a:xfrm>
            <a:off x="650074" y="2330744"/>
            <a:ext cx="98445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Lawatan Kunjung Hormat MMU ke SMK Tunku Besar Burhanuddin telah dilaksanakan pada bulan Julai 2022.  Ketibaan delegasi dari MMU ini telah disambut meriah oleh warga SMK Tunku Besar Burhanuddin dengan memperkenalkan kebitraan anak-anak SMK Tunku Besar Burhanuddin dalam kebudayaan. Delegasi dari MMU telah dibawa untuk lawatan sekolah bagi memperkenalkan kebitraan sekolah dengan lebih dekat.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Lawatan pertama MMU ke SMK Tunku Besar Burhanuddin ini telah di ketuai sendiri oleh Prof Dato Dr. Mazliham Mohd Su’ud dan delegasi MMU yang terdiri daripada En. Zambri Pawanchik selaku Naib Presiden Jabatan Pemasaran Strategik, Pengambilan dan Kemasukkan Pelajar, Pn. Ts. Natalya Rudina Dato Shamsuar Pengarah Jabatan Pemasaran Strategik dan pegawai-pegawai MMU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14/07</a:t>
            </a:r>
            <a:r>
              <a:rPr lang="en-MY" sz="1800" cap="none">
                <a:solidFill>
                  <a:schemeClr val="lt1"/>
                </a:solidFill>
                <a:latin typeface="Calibri"/>
                <a:ea typeface="Calibri"/>
                <a:cs typeface="Calibri"/>
                <a:sym typeface="Calibri"/>
              </a:rPr>
              <a:t>/2022</a:t>
            </a:r>
            <a:endParaRPr/>
          </a:p>
        </p:txBody>
      </p:sp>
      <p:pic>
        <p:nvPicPr>
          <p:cNvPr id="263" name="Google Shape;263;p16"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64" name="Google Shape;264;p16"/>
          <p:cNvGrpSpPr/>
          <p:nvPr/>
        </p:nvGrpSpPr>
        <p:grpSpPr>
          <a:xfrm>
            <a:off x="0" y="7822"/>
            <a:ext cx="9440779" cy="666315"/>
            <a:chOff x="0" y="7822"/>
            <a:chExt cx="9440779" cy="666315"/>
          </a:xfrm>
        </p:grpSpPr>
        <p:sp>
          <p:nvSpPr>
            <p:cNvPr id="265" name="Google Shape;265;p16"/>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66" name="Google Shape;266;p16"/>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SERI SAUJANA</a:t>
              </a:r>
              <a:endParaRPr/>
            </a:p>
          </p:txBody>
        </p:sp>
      </p:grpSp>
      <p:sp>
        <p:nvSpPr>
          <p:cNvPr id="267" name="Google Shape;267;p16"/>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Teknologi Tanaman Pintar</a:t>
            </a:r>
            <a:endParaRPr sz="1800">
              <a:solidFill>
                <a:schemeClr val="lt1"/>
              </a:solidFill>
              <a:latin typeface="Calibri"/>
              <a:ea typeface="Calibri"/>
              <a:cs typeface="Calibri"/>
              <a:sym typeface="Calibri"/>
            </a:endParaRPr>
          </a:p>
        </p:txBody>
      </p:sp>
      <p:sp>
        <p:nvSpPr>
          <p:cNvPr id="268" name="Google Shape;268;p16"/>
          <p:cNvSpPr txBox="1"/>
          <p:nvPr/>
        </p:nvSpPr>
        <p:spPr>
          <a:xfrm>
            <a:off x="598170" y="2259598"/>
            <a:ext cx="108927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Sebagai salah sebuah Sekolah Angkat MMU 2022, SMK Seri Saujana telah memilih pembangunan Teknologi Tanaman Pintar atau </a:t>
            </a:r>
            <a:r>
              <a:rPr lang="en-MY" sz="1800" i="1">
                <a:solidFill>
                  <a:schemeClr val="dk1"/>
                </a:solidFill>
                <a:latin typeface="Calibri"/>
                <a:ea typeface="Calibri"/>
                <a:cs typeface="Calibri"/>
                <a:sym typeface="Calibri"/>
              </a:rPr>
              <a:t>SMART Farming </a:t>
            </a:r>
            <a:r>
              <a:rPr lang="en-MY" sz="1800">
                <a:solidFill>
                  <a:schemeClr val="dk1"/>
                </a:solidFill>
                <a:latin typeface="Calibri"/>
                <a:ea typeface="Calibri"/>
                <a:cs typeface="Calibri"/>
                <a:sym typeface="Calibri"/>
              </a:rPr>
              <a:t>di sekolah. Apabila SMK Seri Saujana menyatakan hasrat pihak sekolah, MMU menyambut baik inisiatif yang dijalankan. Antara bantuan yang diberikan kepada SMK Seri Saujana dalam merealisasikan hasrat sekolah, barisan pensyarah dari MMU terutamanya dari Fakulti Kejuruteraan telah di bawa untuk berbincang dengan lebih terperinci keperluan sekolah bagi melaksanakan program yang ditempatkan di Asrama pelajar.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Wakil pensyarah dan pasukan dari MMU juga telah turun ke SMK Seri Saujana untuk melihat sendiri dan memberi khidmat nasihat secara terus kepada pihak sekolah. Program Kerjasama antara pihak fakulti dan sekolah ini masih berterusan sehingga bulan Februari 2023 untuk pihak fakulti kawal sedia projek yang sedang diusahakan bersama pihak sekolah ini.   Perkongsian  latihan dalam membangunkan Tanaman Pintar ini juga telah dilakukan oleh pensyarah MMU kepada guru-guru dan pelajar di SMK Seri Saujana.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28/10</a:t>
            </a:r>
            <a:r>
              <a:rPr lang="en-MY" sz="1800" cap="none">
                <a:solidFill>
                  <a:schemeClr val="lt1"/>
                </a:solidFill>
                <a:latin typeface="Calibri"/>
                <a:ea typeface="Calibri"/>
                <a:cs typeface="Calibri"/>
                <a:sym typeface="Calibri"/>
              </a:rPr>
              <a:t>/2022</a:t>
            </a:r>
            <a:endParaRPr/>
          </a:p>
        </p:txBody>
      </p:sp>
      <p:pic>
        <p:nvPicPr>
          <p:cNvPr id="274" name="Google Shape;274;p17"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75" name="Google Shape;275;p17"/>
          <p:cNvGrpSpPr/>
          <p:nvPr/>
        </p:nvGrpSpPr>
        <p:grpSpPr>
          <a:xfrm>
            <a:off x="0" y="7822"/>
            <a:ext cx="9440779" cy="666315"/>
            <a:chOff x="0" y="7822"/>
            <a:chExt cx="9440779" cy="666315"/>
          </a:xfrm>
        </p:grpSpPr>
        <p:sp>
          <p:nvSpPr>
            <p:cNvPr id="276" name="Google Shape;276;p17"/>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77" name="Google Shape;277;p17"/>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SERI KEMBANGAN</a:t>
              </a:r>
              <a:endParaRPr/>
            </a:p>
          </p:txBody>
        </p:sp>
      </p:grpSp>
      <p:sp>
        <p:nvSpPr>
          <p:cNvPr id="278" name="Google Shape;278;p17"/>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PERKONGSIAN VIDEO EDITING DAN ROBITIK </a:t>
            </a:r>
            <a:endParaRPr/>
          </a:p>
        </p:txBody>
      </p:sp>
      <p:sp>
        <p:nvSpPr>
          <p:cNvPr id="279" name="Google Shape;279;p17"/>
          <p:cNvSpPr txBox="1"/>
          <p:nvPr/>
        </p:nvSpPr>
        <p:spPr>
          <a:xfrm>
            <a:off x="598170" y="2259598"/>
            <a:ext cx="108927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SMK Seri Kembangan telah menjemput MMU dalam memberi perkongsian dalam teknik penghasilan video kepada para pelajar dan juga pengenalan kepada sistem Robotik di sekolah. MMU telah memanjangkan Kerjasama ini bersama fakulti Kejuruteraan dan MMU Studios telah turun ke sekolah dalam memberi perkongsian.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Pelajar dari Tingakatan 3 dan 4 telah menyertai perkongsian yang dilakukan di sekolah ini. Tujuan perkongsian bersama pelajar ini diharapkan dapat memberi pendedahan dari segi perkembangan robotik dan penghasilan video yang lebih berkesan kepada pelajar untuk kegunaan seharian dan pembelajaran di sekolah.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28/10</a:t>
            </a:r>
            <a:r>
              <a:rPr lang="en-MY" sz="1800" cap="none">
                <a:solidFill>
                  <a:schemeClr val="lt1"/>
                </a:solidFill>
                <a:latin typeface="Calibri"/>
                <a:ea typeface="Calibri"/>
                <a:cs typeface="Calibri"/>
                <a:sym typeface="Calibri"/>
              </a:rPr>
              <a:t>/2022</a:t>
            </a:r>
            <a:endParaRPr/>
          </a:p>
        </p:txBody>
      </p:sp>
      <p:pic>
        <p:nvPicPr>
          <p:cNvPr id="285" name="Google Shape;285;p18"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86" name="Google Shape;286;p18"/>
          <p:cNvGrpSpPr/>
          <p:nvPr/>
        </p:nvGrpSpPr>
        <p:grpSpPr>
          <a:xfrm>
            <a:off x="0" y="7822"/>
            <a:ext cx="9440779" cy="666315"/>
            <a:chOff x="0" y="7822"/>
            <a:chExt cx="9440779" cy="666315"/>
          </a:xfrm>
        </p:grpSpPr>
        <p:sp>
          <p:nvSpPr>
            <p:cNvPr id="287" name="Google Shape;287;p18"/>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88" name="Google Shape;288;p18"/>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BANDAR PUNCAK JALIL</a:t>
              </a:r>
              <a:endParaRPr/>
            </a:p>
          </p:txBody>
        </p:sp>
      </p:grpSp>
      <p:sp>
        <p:nvSpPr>
          <p:cNvPr id="289" name="Google Shape;289;p18"/>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Karnival Kerjaya </a:t>
            </a:r>
            <a:endParaRPr/>
          </a:p>
        </p:txBody>
      </p:sp>
      <p:sp>
        <p:nvSpPr>
          <p:cNvPr id="290" name="Google Shape;290;p18"/>
          <p:cNvSpPr txBox="1"/>
          <p:nvPr/>
        </p:nvSpPr>
        <p:spPr>
          <a:xfrm>
            <a:off x="598170" y="2259598"/>
            <a:ext cx="108927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Jemputan dari SMK Bandar Puncak Jalil untuk MMU bersama-sama memberi pendedahan kerjaya kepada pelajar tingkatan 3 ,4 dan 5 telah disambut baik oleh pihak MMU. Wakil dari MMU telah turun ke sekolah dan memberi penerangan kepada pelajar berkaitan MMU dan peluang melanjutkan pelajaran di MMU secara terus.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Sesi selama 4 jam ini telah dijalankan di SMK Bandar  Puncak Jalil dengan penglibatan pelajar secara berperingkat. Peluang bertemu secara terus bersama pelajar ini adalah program baik bagi memberi pendedahan berkaitan MMU kepada pelajar dan warga pendidik di SMK Bandar Puncak Jalil.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cap="none">
                <a:solidFill>
                  <a:schemeClr val="lt1"/>
                </a:solidFill>
                <a:latin typeface="Calibri"/>
                <a:ea typeface="Calibri"/>
                <a:cs typeface="Calibri"/>
                <a:sym typeface="Calibri"/>
              </a:rPr>
              <a:t>16/11/2022</a:t>
            </a:r>
            <a:endParaRPr/>
          </a:p>
        </p:txBody>
      </p:sp>
      <p:pic>
        <p:nvPicPr>
          <p:cNvPr id="296" name="Google Shape;296;p19"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297" name="Google Shape;297;p19"/>
          <p:cNvGrpSpPr/>
          <p:nvPr/>
        </p:nvGrpSpPr>
        <p:grpSpPr>
          <a:xfrm>
            <a:off x="0" y="7822"/>
            <a:ext cx="9440779" cy="666315"/>
            <a:chOff x="0" y="7822"/>
            <a:chExt cx="9440779" cy="666315"/>
          </a:xfrm>
        </p:grpSpPr>
        <p:sp>
          <p:nvSpPr>
            <p:cNvPr id="298" name="Google Shape;298;p19"/>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99" name="Google Shape;299;p19"/>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 SAINS SULTAN MUZAFFAR SHAH</a:t>
              </a:r>
              <a:endParaRPr/>
            </a:p>
          </p:txBody>
        </p:sp>
      </p:grpSp>
      <p:sp>
        <p:nvSpPr>
          <p:cNvPr id="300" name="Google Shape;300;p19"/>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LAWATAN KE STUDIO ANIMASI DAN LAWATAN KE MMU</a:t>
            </a:r>
            <a:endParaRPr/>
          </a:p>
        </p:txBody>
      </p:sp>
      <p:sp>
        <p:nvSpPr>
          <p:cNvPr id="301" name="Google Shape;301;p19"/>
          <p:cNvSpPr txBox="1"/>
          <p:nvPr/>
        </p:nvSpPr>
        <p:spPr>
          <a:xfrm>
            <a:off x="598170" y="2259598"/>
            <a:ext cx="108927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Sekolah Menengah Sains Sultan Muzaffar Shah telah menyuarakan hasrat sekolah mengadakan lawatan ke MMU serta studio animasi milik alumni atau di kenali sebagai Permata Dunia MMU. Lawatan melibatkan 40 orang pelajar dan 5 orang guru pengiring. MMU bebesar hati menaja yuran kemasukan ke studio animasi ini kepada semua pelajar.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Pendedahan kepada pelajar berkaitan Green screen studios juga di jalankan di MMU bagi memberi pengetahuan lebih dekat kepada pelajar berkaitan Green screen. MMU berbesar hati menerima kunjungan dari SM Sains Sultan Muzaffar Shah ke MMU dan MMU melihat kolaborasi ini dapat memupuk minat pelajar berkaitan animasi dan teknologi layar hijau.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04" name="Google Shape;104;p2"/>
          <p:cNvGrpSpPr/>
          <p:nvPr/>
        </p:nvGrpSpPr>
        <p:grpSpPr>
          <a:xfrm>
            <a:off x="0" y="7822"/>
            <a:ext cx="9440779" cy="666315"/>
            <a:chOff x="0" y="7822"/>
            <a:chExt cx="9440779" cy="666315"/>
          </a:xfrm>
        </p:grpSpPr>
        <p:sp>
          <p:nvSpPr>
            <p:cNvPr id="105" name="Google Shape;105;p2"/>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PENGENALAN</a:t>
              </a:r>
              <a:endParaRPr/>
            </a:p>
          </p:txBody>
        </p:sp>
      </p:grpSp>
      <p:sp>
        <p:nvSpPr>
          <p:cNvPr id="107" name="Google Shape;107;p2"/>
          <p:cNvSpPr txBox="1"/>
          <p:nvPr/>
        </p:nvSpPr>
        <p:spPr>
          <a:xfrm>
            <a:off x="478887" y="1166842"/>
            <a:ext cx="106272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Pada bulan Mac 2022, Universiti Multimedia (MMU) telah melancarkan program Sekolah Angkat MMU 2022. Perjalanan pemilihan Program Sekolah Angkat ini telah dilaksanakan sejak bulan Januari dengan mengenal pasti sekolah yang akan terlibat dalam Program ini. Untuk fasa pertama sebanyak 13 sekolah telah dikenalpasti kesediaan sekolah bagi melaksanakan program ini. Tawaran kepada sekolah yang terlibat letak dilaksanakan pada 1 Mac 2022. </a:t>
            </a:r>
            <a:endParaRPr sz="18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Pelancaran Program Sekolah Angkat ni telah dijalankan pada 22 Mac 2022 dengan kehadiran wakil-wakil daripada sekolah yang telah dilantik seperti Pengetua, Penolong Kanan Pentadbiran, Guru Kaunseling dan wakil Persatuan Ibu Bapa dan Guru (PIBG) sekolah. Majlis ini telah dirasmikan oleh </a:t>
            </a:r>
            <a:r>
              <a:rPr lang="en-MY" sz="1800" i="0">
                <a:solidFill>
                  <a:srgbClr val="333333"/>
                </a:solidFill>
                <a:latin typeface="Calibri"/>
                <a:ea typeface="Calibri"/>
                <a:cs typeface="Calibri"/>
                <a:sym typeface="Calibri"/>
              </a:rPr>
              <a:t>Puan Maznah Abu Bakar, Pengarah Bahagian Sumber Pendidikan dan Teknologi Kementerian Pendidikan Malaysia (KPM) dengan kehadiran Prof Dato' Dr Mazliham Mohd Su'ud, Presiden MMU serta dekan setiap fakulti yang ada di MMU</a:t>
            </a:r>
            <a:endParaRPr sz="1800">
              <a:latin typeface="Calibri"/>
              <a:ea typeface="Calibri"/>
              <a:cs typeface="Calibri"/>
              <a:sym typeface="Calibri"/>
            </a:endParaRPr>
          </a:p>
          <a:p>
            <a:pPr marL="0" marR="0" lvl="0" indent="0" algn="l" rtl="0">
              <a:spcBef>
                <a:spcPts val="0"/>
              </a:spcBef>
              <a:spcAft>
                <a:spcPts val="0"/>
              </a:spcAft>
              <a:buNone/>
            </a:pPr>
            <a:endParaRPr sz="1800">
              <a:solidFill>
                <a:srgbClr val="333333"/>
              </a:solidFill>
              <a:latin typeface="Calibri"/>
              <a:ea typeface="Calibri"/>
              <a:cs typeface="Calibri"/>
              <a:sym typeface="Calibri"/>
            </a:endParaRPr>
          </a:p>
          <a:p>
            <a:pPr marL="0" marR="0" lvl="0" indent="0" algn="l" rtl="0">
              <a:spcBef>
                <a:spcPts val="0"/>
              </a:spcBef>
              <a:spcAft>
                <a:spcPts val="0"/>
              </a:spcAft>
              <a:buNone/>
            </a:pPr>
            <a:r>
              <a:rPr lang="en-MY" sz="1800">
                <a:solidFill>
                  <a:srgbClr val="333333"/>
                </a:solidFill>
                <a:latin typeface="Calibri"/>
                <a:ea typeface="Calibri"/>
                <a:cs typeface="Calibri"/>
                <a:sym typeface="Calibri"/>
              </a:rPr>
              <a:t>Objektif utama tercetusnya idea program ini adalah untuk m</a:t>
            </a:r>
            <a:r>
              <a:rPr lang="en-MY" sz="1800">
                <a:solidFill>
                  <a:schemeClr val="dk1"/>
                </a:solidFill>
                <a:latin typeface="Calibri"/>
                <a:ea typeface="Calibri"/>
                <a:cs typeface="Calibri"/>
                <a:sym typeface="Calibri"/>
              </a:rPr>
              <a:t>enunjukkan MMU serius dengan pembangunan komuniti bukan sahaja setempat dan juga seluruh Malaysia. </a:t>
            </a:r>
            <a:endParaRPr sz="18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Fasa kedua pemilihan sekolah angkat telah dilaksanakan sepanjang bulan Mei 2022. Bagi tahun 2022 sebanyak 18 sekolah telah dilantik sebagai di bawah Program Sekolah Angkat MMU 2022.</a:t>
            </a:r>
            <a:endParaRPr sz="18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05</a:t>
            </a:r>
            <a:r>
              <a:rPr lang="en-MY" sz="1800" cap="none">
                <a:solidFill>
                  <a:schemeClr val="lt1"/>
                </a:solidFill>
                <a:latin typeface="Calibri"/>
                <a:ea typeface="Calibri"/>
                <a:cs typeface="Calibri"/>
                <a:sym typeface="Calibri"/>
              </a:rPr>
              <a:t>/12/2022</a:t>
            </a:r>
            <a:endParaRPr/>
          </a:p>
        </p:txBody>
      </p:sp>
      <p:pic>
        <p:nvPicPr>
          <p:cNvPr id="307" name="Google Shape;307;p20"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308" name="Google Shape;308;p20"/>
          <p:cNvGrpSpPr/>
          <p:nvPr/>
        </p:nvGrpSpPr>
        <p:grpSpPr>
          <a:xfrm>
            <a:off x="0" y="7822"/>
            <a:ext cx="9440779" cy="666315"/>
            <a:chOff x="0" y="7822"/>
            <a:chExt cx="9440779" cy="666315"/>
          </a:xfrm>
        </p:grpSpPr>
        <p:sp>
          <p:nvSpPr>
            <p:cNvPr id="309" name="Google Shape;309;p20"/>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10" name="Google Shape;310;p20"/>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SERI MAHAWANGSA</a:t>
              </a:r>
              <a:endParaRPr/>
            </a:p>
          </p:txBody>
        </p:sp>
      </p:grpSp>
      <p:sp>
        <p:nvSpPr>
          <p:cNvPr id="311" name="Google Shape;311;p20"/>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LAWATAN KUNJUNG HORMAT</a:t>
            </a:r>
            <a:endParaRPr/>
          </a:p>
        </p:txBody>
      </p:sp>
      <p:sp>
        <p:nvSpPr>
          <p:cNvPr id="312" name="Google Shape;312;p20"/>
          <p:cNvSpPr txBox="1"/>
          <p:nvPr/>
        </p:nvSpPr>
        <p:spPr>
          <a:xfrm>
            <a:off x="573224" y="2116194"/>
            <a:ext cx="9844500" cy="4802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MY" sz="1800">
                <a:solidFill>
                  <a:schemeClr val="dk1"/>
                </a:solidFill>
                <a:latin typeface="Calibri"/>
                <a:ea typeface="Calibri"/>
                <a:cs typeface="Calibri"/>
                <a:sym typeface="Calibri"/>
              </a:rPr>
              <a:t>SMK Seri Mahawangsa  merupakan Sekolah Angkat Lantikan kedua bagi tahun 2022. Kehadiran MMU di SMK Seri Mahawangsa  bertujuan menyerahkan lantikan sijil Sekolah Angkat MMU 2022- 2023 dan juga berbicangan secara terus bersama pihak pentadbiran . Antara perkongsian Kerjasama yang dibincangkan adalah berkaitan:</a:t>
            </a:r>
            <a:endParaRPr>
              <a:solidFill>
                <a:schemeClr val="dk1"/>
              </a:solidFill>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MY" sz="1800">
                <a:solidFill>
                  <a:schemeClr val="dk1"/>
                </a:solidFill>
                <a:latin typeface="Calibri"/>
                <a:ea typeface="Calibri"/>
                <a:cs typeface="Calibri"/>
                <a:sym typeface="Calibri"/>
              </a:rPr>
              <a:t>1- Bantuan dalam perkembangan Pendidikan antara sekolah dan MMU</a:t>
            </a:r>
            <a:endParaRPr>
              <a:solidFill>
                <a:schemeClr val="dk1"/>
              </a:solidFill>
            </a:endParaRPr>
          </a:p>
          <a:p>
            <a:pPr marL="0" lvl="0" indent="0" algn="l" rtl="0">
              <a:spcBef>
                <a:spcPts val="0"/>
              </a:spcBef>
              <a:spcAft>
                <a:spcPts val="0"/>
              </a:spcAft>
              <a:buClr>
                <a:schemeClr val="dk1"/>
              </a:buClr>
              <a:buFont typeface="Arial"/>
              <a:buNone/>
            </a:pPr>
            <a:r>
              <a:rPr lang="en-MY" sz="1800">
                <a:solidFill>
                  <a:schemeClr val="dk1"/>
                </a:solidFill>
                <a:latin typeface="Calibri"/>
                <a:ea typeface="Calibri"/>
                <a:cs typeface="Calibri"/>
                <a:sym typeface="Calibri"/>
              </a:rPr>
              <a:t>2- Perkembangan dalam STEM Projek</a:t>
            </a:r>
            <a:endParaRPr>
              <a:solidFill>
                <a:schemeClr val="dk1"/>
              </a:solidFill>
            </a:endParaRPr>
          </a:p>
          <a:p>
            <a:pPr marL="0" lvl="0" indent="0" algn="l" rtl="0">
              <a:spcBef>
                <a:spcPts val="0"/>
              </a:spcBef>
              <a:spcAft>
                <a:spcPts val="0"/>
              </a:spcAft>
              <a:buClr>
                <a:schemeClr val="dk1"/>
              </a:buClr>
              <a:buFont typeface="Arial"/>
              <a:buNone/>
            </a:pPr>
            <a:r>
              <a:rPr lang="en-MY" sz="1800">
                <a:solidFill>
                  <a:schemeClr val="dk1"/>
                </a:solidFill>
                <a:latin typeface="Calibri"/>
                <a:ea typeface="Calibri"/>
                <a:cs typeface="Calibri"/>
                <a:sym typeface="Calibri"/>
              </a:rPr>
              <a:t>3- Projek Layar Hijau</a:t>
            </a:r>
            <a:r>
              <a:rPr lang="en-MY" sz="1800" i="1">
                <a:solidFill>
                  <a:schemeClr val="dk1"/>
                </a:solidFill>
                <a:latin typeface="Calibri"/>
                <a:ea typeface="Calibri"/>
                <a:cs typeface="Calibri"/>
                <a:sym typeface="Calibri"/>
              </a:rPr>
              <a:t> (Green Screen) </a:t>
            </a:r>
            <a:r>
              <a:rPr lang="en-MY" sz="1800">
                <a:solidFill>
                  <a:schemeClr val="dk1"/>
                </a:solidFill>
                <a:latin typeface="Calibri"/>
                <a:ea typeface="Calibri"/>
                <a:cs typeface="Calibri"/>
                <a:sym typeface="Calibri"/>
              </a:rPr>
              <a:t>di sekolah</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MY" sz="1800">
                <a:solidFill>
                  <a:schemeClr val="dk1"/>
                </a:solidFill>
                <a:latin typeface="Calibri"/>
                <a:ea typeface="Calibri"/>
                <a:cs typeface="Calibri"/>
                <a:sym typeface="Calibri"/>
              </a:rPr>
              <a:t>Lawatan kunjung hormat ke Sekolah Sultan Alam Shah ini telah di ketuai sendiri oleh Prof Dato Dr. Mazliham Mohd Su’ud dan delegasi MMU yang terdiri daripada En. Zambri Pawanchik selaku Naib Presiden Jabatan Pemasaran Strategik, Pengambilan dan Kemasukkan Pelajar, Pn. Ts. Natalya Rudina Dato Shamsuar Pengarah Jabatan Pemasaran Strategik dan pegawai-pegawai MMU yang lain.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MY" sz="1800">
                <a:solidFill>
                  <a:schemeClr val="dk1"/>
                </a:solidFill>
                <a:latin typeface="Calibri"/>
                <a:ea typeface="Calibri"/>
                <a:cs typeface="Calibri"/>
                <a:sym typeface="Calibri"/>
              </a:rPr>
              <a:t>SMK Seri Mahawangsa merupakan sekolah pertama yang menerima lantikan bagi Program Sekolah Angkat MMU bagi tahun 2023.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4-9/ 12/2022</a:t>
            </a:r>
            <a:endParaRPr sz="1800" cap="none">
              <a:solidFill>
                <a:schemeClr val="lt1"/>
              </a:solidFill>
              <a:latin typeface="Calibri"/>
              <a:ea typeface="Calibri"/>
              <a:cs typeface="Calibri"/>
              <a:sym typeface="Calibri"/>
            </a:endParaRPr>
          </a:p>
        </p:txBody>
      </p:sp>
      <p:pic>
        <p:nvPicPr>
          <p:cNvPr id="318" name="Google Shape;318;p21"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319" name="Google Shape;319;p21"/>
          <p:cNvGrpSpPr/>
          <p:nvPr/>
        </p:nvGrpSpPr>
        <p:grpSpPr>
          <a:xfrm>
            <a:off x="0" y="7822"/>
            <a:ext cx="9440779" cy="666315"/>
            <a:chOff x="0" y="7822"/>
            <a:chExt cx="9440779" cy="666315"/>
          </a:xfrm>
        </p:grpSpPr>
        <p:sp>
          <p:nvSpPr>
            <p:cNvPr id="320" name="Google Shape;320;p21"/>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21" name="Google Shape;321;p21"/>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PROGRAM JELAJAH HIBRID MMU OASIS 2022</a:t>
              </a:r>
              <a:endParaRPr/>
            </a:p>
          </p:txBody>
        </p:sp>
      </p:grpSp>
      <p:sp>
        <p:nvSpPr>
          <p:cNvPr id="322" name="Google Shape;322;p21"/>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SMK Changlun, SMK Seberang Jaya , SMKA Slim River</a:t>
            </a:r>
            <a:endParaRPr/>
          </a:p>
        </p:txBody>
      </p:sp>
      <p:sp>
        <p:nvSpPr>
          <p:cNvPr id="323" name="Google Shape;323;p21"/>
          <p:cNvSpPr txBox="1"/>
          <p:nvPr/>
        </p:nvSpPr>
        <p:spPr>
          <a:xfrm>
            <a:off x="649645" y="2055598"/>
            <a:ext cx="108927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Program Jelajah Hibrid MMU Oasis 2022 merupakan program yang dijalankan untuk tiga buah Sekolah Angkat MMU yang terpilih bagi tahun 2022. Siri jelajah ini di jalankan secara fizikal di sekolah yang terlibat dalam masa yang sama telah disiarkan secara langsung ke lantai media sosial MMU.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Objektif program MMU Oasis ini adalah, sekolah akan dijadikan hub bagi MMU membuat hebahan secara terus kepada masyarakat setempat dan daerah setiap sekolah yang terlibat. Program Jelalah Hibrid MMU Oasis 2022 ini telah bermula di SMK Changlun Kedah dan berakhir di SMKA Slim River yang memperlihatkan penglibatan sekolah-sekolah di sekitar daerah Muallim.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Di SMKA Slim River seramai 800 orang pelajar terlibat sepanjang aktiviti ini. MMU mengambil inisiatif untuk mengadakan ruangan pameran untuk pelajar mendapatkan maklumat berkaitan MMU. Program Jelajah Hibrid MMU Oasis 2022 ini telah diketuai oleh Prof Dato Dr. Mazliham Mohd Su’ud dan delegasi MMU yang terdiri daripada En. Zambri Pawanchik selaku Naib Presiden Jabatan Pemasaran Strategik, Pengambilan dan Kemasukkan Pelajar, Pn. Ts. Natalya Rudina Dato Shamsuar Pengarah Jabatan Pemasaran Strategik dan pegawai-pegawai MMU yang lain.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2"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329" name="Google Shape;329;p22"/>
          <p:cNvGrpSpPr/>
          <p:nvPr/>
        </p:nvGrpSpPr>
        <p:grpSpPr>
          <a:xfrm>
            <a:off x="0" y="7822"/>
            <a:ext cx="9440779" cy="666315"/>
            <a:chOff x="0" y="7822"/>
            <a:chExt cx="9440779" cy="666315"/>
          </a:xfrm>
        </p:grpSpPr>
        <p:sp>
          <p:nvSpPr>
            <p:cNvPr id="330" name="Google Shape;330;p22"/>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31" name="Google Shape;331;p22"/>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grpSp>
      <p:graphicFrame>
        <p:nvGraphicFramePr>
          <p:cNvPr id="332" name="Google Shape;332;p22"/>
          <p:cNvGraphicFramePr/>
          <p:nvPr/>
        </p:nvGraphicFramePr>
        <p:xfrm>
          <a:off x="1102329" y="1298292"/>
          <a:ext cx="9987325" cy="4230930"/>
        </p:xfrm>
        <a:graphic>
          <a:graphicData uri="http://schemas.openxmlformats.org/drawingml/2006/table">
            <a:tbl>
              <a:tblPr firstRow="1" bandRow="1">
                <a:noFill/>
                <a:tableStyleId>{39BCA296-D77B-4C58-BB32-0C87F64603BF}</a:tableStyleId>
              </a:tblPr>
              <a:tblGrid>
                <a:gridCol w="412200">
                  <a:extLst>
                    <a:ext uri="{9D8B030D-6E8A-4147-A177-3AD203B41FA5}">
                      <a16:colId xmlns:a16="http://schemas.microsoft.com/office/drawing/2014/main" val="20000"/>
                    </a:ext>
                  </a:extLst>
                </a:gridCol>
                <a:gridCol w="2991475">
                  <a:extLst>
                    <a:ext uri="{9D8B030D-6E8A-4147-A177-3AD203B41FA5}">
                      <a16:colId xmlns:a16="http://schemas.microsoft.com/office/drawing/2014/main" val="20001"/>
                    </a:ext>
                  </a:extLst>
                </a:gridCol>
                <a:gridCol w="1249950">
                  <a:extLst>
                    <a:ext uri="{9D8B030D-6E8A-4147-A177-3AD203B41FA5}">
                      <a16:colId xmlns:a16="http://schemas.microsoft.com/office/drawing/2014/main" val="20002"/>
                    </a:ext>
                  </a:extLst>
                </a:gridCol>
                <a:gridCol w="2101500">
                  <a:extLst>
                    <a:ext uri="{9D8B030D-6E8A-4147-A177-3AD203B41FA5}">
                      <a16:colId xmlns:a16="http://schemas.microsoft.com/office/drawing/2014/main" val="20003"/>
                    </a:ext>
                  </a:extLst>
                </a:gridCol>
                <a:gridCol w="1518325">
                  <a:extLst>
                    <a:ext uri="{9D8B030D-6E8A-4147-A177-3AD203B41FA5}">
                      <a16:colId xmlns:a16="http://schemas.microsoft.com/office/drawing/2014/main" val="20004"/>
                    </a:ext>
                  </a:extLst>
                </a:gridCol>
                <a:gridCol w="1713875">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u="none" strike="noStrike" cap="none">
                          <a:solidFill>
                            <a:schemeClr val="lt1"/>
                          </a:solidFill>
                        </a:rPr>
                        <a:t>NO</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latin typeface="Calibri"/>
                          <a:ea typeface="Calibri"/>
                          <a:cs typeface="Calibri"/>
                          <a:sym typeface="Calibri"/>
                        </a:rPr>
                        <a:t>Link</a:t>
                      </a:r>
                      <a:endParaRPr/>
                    </a:p>
                  </a:txBody>
                  <a:tcPr marL="57800" marR="57800" marT="79025" marB="28900" anchor="ctr">
                    <a:solidFill>
                      <a:srgbClr val="0750A4"/>
                    </a:solidFill>
                  </a:tcPr>
                </a:tc>
                <a:extLst>
                  <a:ext uri="{0D108BD9-81ED-4DB2-BD59-A6C34878D82A}">
                    <a16:rowId xmlns:a16="http://schemas.microsoft.com/office/drawing/2014/main" val="10000"/>
                  </a:ext>
                </a:extLst>
              </a:tr>
              <a:tr h="877200">
                <a:tc>
                  <a:txBody>
                    <a:bodyPr/>
                    <a:lstStyle/>
                    <a:p>
                      <a:pPr marL="0" marR="0" lvl="0" indent="0" algn="l" rtl="0">
                        <a:spcBef>
                          <a:spcPts val="0"/>
                        </a:spcBef>
                        <a:spcAft>
                          <a:spcPts val="0"/>
                        </a:spcAft>
                        <a:buNone/>
                      </a:pPr>
                      <a:r>
                        <a:rPr lang="en-MY" sz="1000" cap="none">
                          <a:solidFill>
                            <a:schemeClr val="dk1"/>
                          </a:solidFill>
                        </a:rPr>
                        <a:t>1</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b="0" cap="none">
                          <a:solidFill>
                            <a:schemeClr val="dk1"/>
                          </a:solidFill>
                        </a:rPr>
                        <a:t> Lawatan Penanda Aras SMK Changlun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rPr>
                        <a:t>17/1/2022</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b="0" cap="none">
                          <a:solidFill>
                            <a:schemeClr val="dk1"/>
                          </a:solidFill>
                        </a:rPr>
                        <a:t>SMK Changlun</a:t>
                      </a:r>
                      <a:endParaRPr sz="1000" cap="none">
                        <a:solidFill>
                          <a:schemeClr val="dk1"/>
                        </a:solidFill>
                        <a:latin typeface="Calibri"/>
                        <a:ea typeface="Calibri"/>
                        <a:cs typeface="Calibri"/>
                        <a:sym typeface="Calibri"/>
                      </a:endParaRPr>
                    </a:p>
                  </a:txBody>
                  <a:tcPr marL="57800" marR="57800" marT="79025" marB="28900"/>
                </a:tc>
                <a:tc>
                  <a:txBody>
                    <a:bodyPr/>
                    <a:lstStyle/>
                    <a:p>
                      <a:pPr marL="285750" marR="0" lvl="0" indent="-285750" algn="l" rtl="0">
                        <a:lnSpc>
                          <a:spcPct val="100000"/>
                        </a:lnSpc>
                        <a:spcBef>
                          <a:spcPts val="0"/>
                        </a:spcBef>
                        <a:spcAft>
                          <a:spcPts val="0"/>
                        </a:spcAft>
                        <a:buClr>
                          <a:schemeClr val="dk1"/>
                        </a:buClr>
                        <a:buSzPts val="1000"/>
                        <a:buFont typeface="Calibri"/>
                        <a:buChar char="-"/>
                      </a:pPr>
                      <a:r>
                        <a:rPr lang="en-MY" sz="1000" cap="none">
                          <a:solidFill>
                            <a:schemeClr val="dk1"/>
                          </a:solidFill>
                        </a:rPr>
                        <a:t>10 Teachers</a:t>
                      </a:r>
                      <a:endParaRPr/>
                    </a:p>
                    <a:p>
                      <a:pPr marL="285750" marR="0" lvl="0" indent="-2222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285750" marR="0" lvl="0" indent="-2857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https://www.youtube.com/watch?v=zliWbaevUd0&amp;t=3s</a:t>
                      </a:r>
                      <a:endParaRPr/>
                    </a:p>
                  </a:txBody>
                  <a:tcPr marL="57800" marR="57800" marT="79025" marB="28900"/>
                </a:tc>
                <a:extLst>
                  <a:ext uri="{0D108BD9-81ED-4DB2-BD59-A6C34878D82A}">
                    <a16:rowId xmlns:a16="http://schemas.microsoft.com/office/drawing/2014/main" val="10001"/>
                  </a:ext>
                </a:extLst>
              </a:tr>
              <a:tr h="323950">
                <a:tc>
                  <a:txBody>
                    <a:bodyPr/>
                    <a:lstStyle/>
                    <a:p>
                      <a:pPr marL="0" marR="0" lvl="0" indent="0" algn="l" rtl="0">
                        <a:spcBef>
                          <a:spcPts val="0"/>
                        </a:spcBef>
                        <a:spcAft>
                          <a:spcPts val="0"/>
                        </a:spcAft>
                        <a:buNone/>
                      </a:pPr>
                      <a:r>
                        <a:rPr lang="en-MY" sz="1000" cap="none">
                          <a:solidFill>
                            <a:schemeClr val="dk1"/>
                          </a:solidFill>
                        </a:rPr>
                        <a:t>2</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rPr>
                        <a:t> Lawatan SMK Putra Perdana ke MMU</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14/01/2022</a:t>
                      </a:r>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rPr>
                        <a:t>SMK Putra Perdana </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10 Teachers</a:t>
                      </a:r>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YDP PIBG </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2"/>
                  </a:ext>
                </a:extLst>
              </a:tr>
              <a:tr h="323950">
                <a:tc>
                  <a:txBody>
                    <a:bodyPr/>
                    <a:lstStyle/>
                    <a:p>
                      <a:pPr marL="0" marR="0" lvl="0" indent="0" algn="l" rtl="0">
                        <a:spcBef>
                          <a:spcPts val="0"/>
                        </a:spcBef>
                        <a:spcAft>
                          <a:spcPts val="0"/>
                        </a:spcAft>
                        <a:buNone/>
                      </a:pPr>
                      <a:r>
                        <a:rPr lang="en-MY" sz="1000" cap="none">
                          <a:solidFill>
                            <a:schemeClr val="dk1"/>
                          </a:solidFill>
                        </a:rPr>
                        <a:t>3</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b="0" cap="none">
                          <a:solidFill>
                            <a:schemeClr val="dk1"/>
                          </a:solidFill>
                        </a:rPr>
                        <a:t> Lawatan Balas SMK Putra Perdana</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rPr>
                        <a:t>21/01/2011</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lnSpc>
                          <a:spcPct val="100000"/>
                        </a:lnSpc>
                        <a:spcBef>
                          <a:spcPts val="0"/>
                        </a:spcBef>
                        <a:spcAft>
                          <a:spcPts val="0"/>
                        </a:spcAft>
                        <a:buClr>
                          <a:schemeClr val="dk1"/>
                        </a:buClr>
                        <a:buSzPts val="1000"/>
                        <a:buFont typeface="Calibri"/>
                        <a:buNone/>
                      </a:pPr>
                      <a:r>
                        <a:rPr lang="en-MY" sz="1000" cap="none">
                          <a:solidFill>
                            <a:schemeClr val="dk1"/>
                          </a:solidFill>
                        </a:rPr>
                        <a:t>SMK Putra Perdana </a:t>
                      </a:r>
                      <a:endParaRPr sz="1000" cap="none">
                        <a:solidFill>
                          <a:schemeClr val="dk1"/>
                        </a:solidFill>
                        <a:latin typeface="Calibri"/>
                        <a:ea typeface="Calibri"/>
                        <a:cs typeface="Calibri"/>
                        <a:sym typeface="Calibri"/>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Student Form 5</a:t>
                      </a:r>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Teachers </a:t>
                      </a:r>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https://www.youtube.com/watch?v=jRHawCfJ1cw</a:t>
                      </a:r>
                      <a:endParaRPr/>
                    </a:p>
                  </a:txBody>
                  <a:tcPr marL="57800" marR="57800" marT="79025" marB="28900"/>
                </a:tc>
                <a:extLst>
                  <a:ext uri="{0D108BD9-81ED-4DB2-BD59-A6C34878D82A}">
                    <a16:rowId xmlns:a16="http://schemas.microsoft.com/office/drawing/2014/main" val="10003"/>
                  </a:ext>
                </a:extLst>
              </a:tr>
              <a:tr h="323950">
                <a:tc>
                  <a:txBody>
                    <a:bodyPr/>
                    <a:lstStyle/>
                    <a:p>
                      <a:pPr marL="0" marR="0" lvl="0" indent="0" algn="l" rtl="0">
                        <a:spcBef>
                          <a:spcPts val="0"/>
                        </a:spcBef>
                        <a:spcAft>
                          <a:spcPts val="0"/>
                        </a:spcAft>
                        <a:buNone/>
                      </a:pPr>
                      <a:r>
                        <a:rPr lang="en-MY" sz="1000" cap="none">
                          <a:solidFill>
                            <a:schemeClr val="dk1"/>
                          </a:solidFill>
                        </a:rPr>
                        <a:t>4</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cap="none">
                          <a:solidFill>
                            <a:schemeClr val="dk1"/>
                          </a:solidFill>
                        </a:rPr>
                        <a:t>Majlis Pelancaran Sekolah Angkat 2022</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cap="none">
                          <a:solidFill>
                            <a:schemeClr val="dk1"/>
                          </a:solidFill>
                        </a:rPr>
                        <a:t>22/03/2022</a:t>
                      </a:r>
                      <a:endParaRPr sz="1000" cap="none">
                        <a:solidFill>
                          <a:schemeClr val="dk1"/>
                        </a:solidFill>
                        <a:latin typeface="Calibri"/>
                        <a:ea typeface="Calibri"/>
                        <a:cs typeface="Calibri"/>
                        <a:sym typeface="Calibri"/>
                      </a:endParaRPr>
                    </a:p>
                  </a:txBody>
                  <a:tcPr marL="57800" marR="57800" marT="79025" marB="28900"/>
                </a:tc>
                <a:tc>
                  <a:txBody>
                    <a:bodyPr/>
                    <a:lstStyle/>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SMKA Slim River</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Seri Perak</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Changlun</a:t>
                      </a:r>
                      <a:endParaRPr sz="800" cap="none">
                        <a:solidFill>
                          <a:schemeClr val="dk1"/>
                        </a:solidFill>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Putra Perdana</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Seri Kembangan</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Bandar Puncak Jalil</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Seri Saujana</a:t>
                      </a:r>
                      <a:endParaRPr sz="800" cap="none">
                        <a:solidFill>
                          <a:schemeClr val="dk1"/>
                        </a:solidFill>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Bukit Jalil</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Seri Permaisuri</a:t>
                      </a:r>
                      <a:endParaRPr sz="800" cap="none">
                        <a:solidFill>
                          <a:schemeClr val="dk1"/>
                        </a:solidFill>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Dang Anum</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Sekolah Menengah Sains Muzaffar Syah</a:t>
                      </a:r>
                      <a:endParaRPr sz="800" cap="none">
                        <a:solidFill>
                          <a:schemeClr val="dk1"/>
                        </a:solidFill>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SMK Seberang Jaya</a:t>
                      </a:r>
                      <a:endParaRPr/>
                    </a:p>
                    <a:p>
                      <a:pPr marL="228600" marR="0" lvl="0" indent="-228600" algn="l" rtl="0">
                        <a:spcBef>
                          <a:spcPts val="0"/>
                        </a:spcBef>
                        <a:spcAft>
                          <a:spcPts val="0"/>
                        </a:spcAft>
                        <a:buClr>
                          <a:schemeClr val="dk1"/>
                        </a:buClr>
                        <a:buSzPts val="800"/>
                        <a:buFont typeface="Calibri"/>
                        <a:buAutoNum type="arabicPeriod"/>
                      </a:pPr>
                      <a:r>
                        <a:rPr lang="en-MY" sz="800" cap="none">
                          <a:solidFill>
                            <a:schemeClr val="dk1"/>
                          </a:solidFill>
                        </a:rPr>
                        <a:t>SM Sains Muar</a:t>
                      </a:r>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Principle</a:t>
                      </a:r>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PK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YDP PIBG</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https://www.youtube.com/watch?v=KzBIJw_Io44</a:t>
                      </a:r>
                      <a:endParaRPr/>
                    </a:p>
                  </a:txBody>
                  <a:tcPr marL="57800" marR="57800" marT="79025" marB="28900"/>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3"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38" name="Google Shape;338;p23"/>
          <p:cNvGraphicFramePr/>
          <p:nvPr/>
        </p:nvGraphicFramePr>
        <p:xfrm>
          <a:off x="1139239" y="1713406"/>
          <a:ext cx="9913525" cy="3431175"/>
        </p:xfrm>
        <a:graphic>
          <a:graphicData uri="http://schemas.openxmlformats.org/drawingml/2006/table">
            <a:tbl>
              <a:tblPr firstRow="1" bandRow="1">
                <a:noFill/>
                <a:tableStyleId>{39BCA296-D77B-4C58-BB32-0C87F64603BF}</a:tableStyleId>
              </a:tblPr>
              <a:tblGrid>
                <a:gridCol w="528575">
                  <a:extLst>
                    <a:ext uri="{9D8B030D-6E8A-4147-A177-3AD203B41FA5}">
                      <a16:colId xmlns:a16="http://schemas.microsoft.com/office/drawing/2014/main" val="20000"/>
                    </a:ext>
                  </a:extLst>
                </a:gridCol>
                <a:gridCol w="2682150">
                  <a:extLst>
                    <a:ext uri="{9D8B030D-6E8A-4147-A177-3AD203B41FA5}">
                      <a16:colId xmlns:a16="http://schemas.microsoft.com/office/drawing/2014/main" val="20001"/>
                    </a:ext>
                  </a:extLst>
                </a:gridCol>
                <a:gridCol w="1535175">
                  <a:extLst>
                    <a:ext uri="{9D8B030D-6E8A-4147-A177-3AD203B41FA5}">
                      <a16:colId xmlns:a16="http://schemas.microsoft.com/office/drawing/2014/main" val="20002"/>
                    </a:ext>
                  </a:extLst>
                </a:gridCol>
                <a:gridCol w="1484850">
                  <a:extLst>
                    <a:ext uri="{9D8B030D-6E8A-4147-A177-3AD203B41FA5}">
                      <a16:colId xmlns:a16="http://schemas.microsoft.com/office/drawing/2014/main" val="20003"/>
                    </a:ext>
                  </a:extLst>
                </a:gridCol>
                <a:gridCol w="2002925">
                  <a:extLst>
                    <a:ext uri="{9D8B030D-6E8A-4147-A177-3AD203B41FA5}">
                      <a16:colId xmlns:a16="http://schemas.microsoft.com/office/drawing/2014/main" val="20004"/>
                    </a:ext>
                  </a:extLst>
                </a:gridCol>
                <a:gridCol w="1679850">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cap="none">
                          <a:solidFill>
                            <a:schemeClr val="lt1"/>
                          </a:solidFill>
                        </a:rPr>
                        <a:t>NO</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lnSpc>
                          <a:spcPct val="100000"/>
                        </a:lnSpc>
                        <a:spcBef>
                          <a:spcPts val="0"/>
                        </a:spcBef>
                        <a:spcAft>
                          <a:spcPts val="0"/>
                        </a:spcAft>
                        <a:buClr>
                          <a:schemeClr val="lt1"/>
                        </a:buClr>
                        <a:buSzPts val="1400"/>
                        <a:buFont typeface="Calibri"/>
                        <a:buNone/>
                      </a:pPr>
                      <a:r>
                        <a:rPr lang="en-MY" sz="1400" b="0" cap="none">
                          <a:solidFill>
                            <a:schemeClr val="lt1"/>
                          </a:solidFill>
                        </a:rPr>
                        <a:t>Link </a:t>
                      </a:r>
                      <a:endParaRPr/>
                    </a:p>
                    <a:p>
                      <a:pPr marL="0" marR="0" lvl="0" indent="0" algn="l" rtl="0">
                        <a:spcBef>
                          <a:spcPts val="0"/>
                        </a:spcBef>
                        <a:spcAft>
                          <a:spcPts val="0"/>
                        </a:spcAft>
                        <a:buNone/>
                      </a:pP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extLst>
                  <a:ext uri="{0D108BD9-81ED-4DB2-BD59-A6C34878D82A}">
                    <a16:rowId xmlns:a16="http://schemas.microsoft.com/office/drawing/2014/main" val="10000"/>
                  </a:ext>
                </a:extLst>
              </a:tr>
              <a:tr h="687975">
                <a:tc>
                  <a:txBody>
                    <a:bodyPr/>
                    <a:lstStyle/>
                    <a:p>
                      <a:pPr marL="0" marR="0" lvl="0" indent="0" algn="l" rtl="0">
                        <a:spcBef>
                          <a:spcPts val="0"/>
                        </a:spcBef>
                        <a:spcAft>
                          <a:spcPts val="0"/>
                        </a:spcAft>
                        <a:buNone/>
                      </a:pPr>
                      <a:r>
                        <a:rPr lang="en-MY" sz="1000" cap="none">
                          <a:solidFill>
                            <a:schemeClr val="dk1"/>
                          </a:solidFill>
                        </a:rPr>
                        <a:t>5</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b="0" cap="none">
                          <a:solidFill>
                            <a:schemeClr val="dk1"/>
                          </a:solidFill>
                        </a:rPr>
                        <a:t>Libat Urus Program Sekolah Angkat SMK Seberang Jaya</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cap="none">
                          <a:solidFill>
                            <a:schemeClr val="dk1"/>
                          </a:solidFill>
                        </a:rPr>
                        <a:t>11/01/2022</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b="0" cap="none">
                          <a:solidFill>
                            <a:schemeClr val="dk1"/>
                          </a:solidFill>
                        </a:rPr>
                        <a:t>SMK Seberang Jaya</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1"/>
                  </a:ext>
                </a:extLst>
              </a:tr>
              <a:tr h="503550">
                <a:tc>
                  <a:txBody>
                    <a:bodyPr/>
                    <a:lstStyle/>
                    <a:p>
                      <a:pPr marL="0" marR="0" lvl="0" indent="0" algn="l" rtl="0">
                        <a:spcBef>
                          <a:spcPts val="0"/>
                        </a:spcBef>
                        <a:spcAft>
                          <a:spcPts val="0"/>
                        </a:spcAft>
                        <a:buNone/>
                      </a:pPr>
                      <a:r>
                        <a:rPr lang="en-MY" sz="1000" cap="none">
                          <a:solidFill>
                            <a:schemeClr val="dk1"/>
                          </a:solidFill>
                        </a:rPr>
                        <a:t>6</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b="0" cap="none">
                          <a:solidFill>
                            <a:schemeClr val="dk1"/>
                          </a:solidFill>
                        </a:rPr>
                        <a:t>Libat Urus Program Sekolah Angkat SMK Dang Anum</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cap="none">
                          <a:solidFill>
                            <a:schemeClr val="dk1"/>
                          </a:solidFill>
                        </a:rPr>
                        <a:t>11/01/2022</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b="0" cap="none">
                          <a:solidFill>
                            <a:schemeClr val="dk1"/>
                          </a:solidFill>
                        </a:rPr>
                        <a:t>SMK Dang Anum</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2"/>
                  </a:ext>
                </a:extLst>
              </a:tr>
              <a:tr h="508375">
                <a:tc>
                  <a:txBody>
                    <a:bodyPr/>
                    <a:lstStyle/>
                    <a:p>
                      <a:pPr marL="0" marR="0" lvl="0" indent="0" algn="l" rtl="0">
                        <a:spcBef>
                          <a:spcPts val="0"/>
                        </a:spcBef>
                        <a:spcAft>
                          <a:spcPts val="0"/>
                        </a:spcAft>
                        <a:buNone/>
                      </a:pPr>
                      <a:r>
                        <a:rPr lang="en-MY" sz="1000" cap="none">
                          <a:solidFill>
                            <a:schemeClr val="dk1"/>
                          </a:solidFill>
                        </a:rPr>
                        <a:t>7</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spcBef>
                          <a:spcPts val="0"/>
                        </a:spcBef>
                        <a:spcAft>
                          <a:spcPts val="0"/>
                        </a:spcAft>
                        <a:buNone/>
                      </a:pPr>
                      <a:r>
                        <a:rPr lang="en-MY" sz="1000" b="0" cap="none">
                          <a:solidFill>
                            <a:schemeClr val="dk1"/>
                          </a:solidFill>
                        </a:rPr>
                        <a:t>Libat Urus Program Sekolah Angkat SMK Slim River</a:t>
                      </a:r>
                      <a:endParaRPr sz="1000" cap="none">
                        <a:solidFill>
                          <a:schemeClr val="dk1"/>
                        </a:solidFill>
                        <a:latin typeface="Calibri"/>
                        <a:ea typeface="Calibri"/>
                        <a:cs typeface="Calibri"/>
                        <a:sym typeface="Calibri"/>
                      </a:endParaRPr>
                    </a:p>
                  </a:txBody>
                  <a:tcPr marL="57800" marR="57800" marT="79025" marB="24075"/>
                </a:tc>
                <a:tc>
                  <a:txBody>
                    <a:bodyPr/>
                    <a:lstStyle/>
                    <a:p>
                      <a:pPr marL="0" marR="0" lvl="0" indent="0" algn="l" rtl="0">
                        <a:lnSpc>
                          <a:spcPct val="100000"/>
                        </a:lnSpc>
                        <a:spcBef>
                          <a:spcPts val="0"/>
                        </a:spcBef>
                        <a:spcAft>
                          <a:spcPts val="0"/>
                        </a:spcAft>
                        <a:buClr>
                          <a:schemeClr val="dk1"/>
                        </a:buClr>
                        <a:buSzPts val="1000"/>
                        <a:buFont typeface="Calibri"/>
                        <a:buNone/>
                      </a:pPr>
                      <a:r>
                        <a:rPr lang="en-MY" sz="1000" cap="none">
                          <a:solidFill>
                            <a:schemeClr val="dk1"/>
                          </a:solidFill>
                        </a:rPr>
                        <a:t>13/04/2022</a:t>
                      </a:r>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b="0" cap="none">
                          <a:solidFill>
                            <a:schemeClr val="dk1"/>
                          </a:solidFill>
                        </a:rPr>
                        <a:t>SMK Slim River</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3"/>
                  </a:ext>
                </a:extLst>
              </a:tr>
              <a:tr h="508375">
                <a:tc>
                  <a:txBody>
                    <a:bodyPr/>
                    <a:lstStyle/>
                    <a:p>
                      <a:pPr marL="0" marR="0" lvl="0" indent="0" algn="l" rtl="0">
                        <a:spcBef>
                          <a:spcPts val="0"/>
                        </a:spcBef>
                        <a:spcAft>
                          <a:spcPts val="0"/>
                        </a:spcAft>
                        <a:buNone/>
                      </a:pPr>
                      <a:r>
                        <a:rPr lang="en-MY" sz="1000" cap="none">
                          <a:solidFill>
                            <a:schemeClr val="dk1"/>
                          </a:solidFill>
                        </a:rPr>
                        <a:t>8</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Libat Urus Program Sekolah Angkat SM Sains Muar</a:t>
                      </a:r>
                      <a:endParaRPr sz="1000" cap="none">
                        <a:solidFill>
                          <a:schemeClr val="dk1"/>
                        </a:solidFill>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13/04/2022</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SM Sains Muar</a:t>
                      </a:r>
                      <a:endParaRPr sz="1000" cap="none">
                        <a:solidFill>
                          <a:schemeClr val="dk1"/>
                        </a:solidFill>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285750" marR="0" lvl="0" indent="-222250" algn="l" rtl="0">
                        <a:spcBef>
                          <a:spcPts val="0"/>
                        </a:spcBef>
                        <a:spcAft>
                          <a:spcPts val="0"/>
                        </a:spcAft>
                        <a:buClr>
                          <a:schemeClr val="dk1"/>
                        </a:buClr>
                        <a:buSzPts val="1000"/>
                        <a:buFont typeface="Calibri"/>
                        <a:buNone/>
                      </a:pPr>
                      <a:endParaRPr sz="1000" cap="none">
                        <a:solidFill>
                          <a:schemeClr val="dk1"/>
                        </a:solidFill>
                      </a:endParaRPr>
                    </a:p>
                  </a:txBody>
                  <a:tcPr marL="57800" marR="57800" marT="79025" marB="28900"/>
                </a:tc>
                <a:extLst>
                  <a:ext uri="{0D108BD9-81ED-4DB2-BD59-A6C34878D82A}">
                    <a16:rowId xmlns:a16="http://schemas.microsoft.com/office/drawing/2014/main" val="10004"/>
                  </a:ext>
                </a:extLst>
              </a:tr>
            </a:tbl>
          </a:graphicData>
        </a:graphic>
      </p:graphicFrame>
      <p:grpSp>
        <p:nvGrpSpPr>
          <p:cNvPr id="339" name="Google Shape;339;p23"/>
          <p:cNvGrpSpPr/>
          <p:nvPr/>
        </p:nvGrpSpPr>
        <p:grpSpPr>
          <a:xfrm>
            <a:off x="0" y="7822"/>
            <a:ext cx="9440779" cy="666315"/>
            <a:chOff x="0" y="7822"/>
            <a:chExt cx="9440779" cy="666315"/>
          </a:xfrm>
        </p:grpSpPr>
        <p:sp>
          <p:nvSpPr>
            <p:cNvPr id="340" name="Google Shape;340;p23"/>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3"/>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4"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47" name="Google Shape;347;p24"/>
          <p:cNvGraphicFramePr/>
          <p:nvPr/>
        </p:nvGraphicFramePr>
        <p:xfrm>
          <a:off x="1166069" y="1762955"/>
          <a:ext cx="10058400" cy="4147095"/>
        </p:xfrm>
        <a:graphic>
          <a:graphicData uri="http://schemas.openxmlformats.org/drawingml/2006/table">
            <a:tbl>
              <a:tblPr firstRow="1" bandRow="1">
                <a:noFill/>
                <a:tableStyleId>{39BCA296-D77B-4C58-BB32-0C87F64603BF}</a:tableStyleId>
              </a:tblPr>
              <a:tblGrid>
                <a:gridCol w="414700">
                  <a:extLst>
                    <a:ext uri="{9D8B030D-6E8A-4147-A177-3AD203B41FA5}">
                      <a16:colId xmlns:a16="http://schemas.microsoft.com/office/drawing/2014/main" val="20000"/>
                    </a:ext>
                  </a:extLst>
                </a:gridCol>
                <a:gridCol w="2521450">
                  <a:extLst>
                    <a:ext uri="{9D8B030D-6E8A-4147-A177-3AD203B41FA5}">
                      <a16:colId xmlns:a16="http://schemas.microsoft.com/office/drawing/2014/main" val="20001"/>
                    </a:ext>
                  </a:extLst>
                </a:gridCol>
                <a:gridCol w="1166075">
                  <a:extLst>
                    <a:ext uri="{9D8B030D-6E8A-4147-A177-3AD203B41FA5}">
                      <a16:colId xmlns:a16="http://schemas.microsoft.com/office/drawing/2014/main" val="20002"/>
                    </a:ext>
                  </a:extLst>
                </a:gridCol>
                <a:gridCol w="1652625">
                  <a:extLst>
                    <a:ext uri="{9D8B030D-6E8A-4147-A177-3AD203B41FA5}">
                      <a16:colId xmlns:a16="http://schemas.microsoft.com/office/drawing/2014/main" val="20003"/>
                    </a:ext>
                  </a:extLst>
                </a:gridCol>
                <a:gridCol w="2021750">
                  <a:extLst>
                    <a:ext uri="{9D8B030D-6E8A-4147-A177-3AD203B41FA5}">
                      <a16:colId xmlns:a16="http://schemas.microsoft.com/office/drawing/2014/main" val="20004"/>
                    </a:ext>
                  </a:extLst>
                </a:gridCol>
                <a:gridCol w="2281800">
                  <a:extLst>
                    <a:ext uri="{9D8B030D-6E8A-4147-A177-3AD203B41FA5}">
                      <a16:colId xmlns:a16="http://schemas.microsoft.com/office/drawing/2014/main" val="20005"/>
                    </a:ext>
                  </a:extLst>
                </a:gridCol>
              </a:tblGrid>
              <a:tr h="483450">
                <a:tc>
                  <a:txBody>
                    <a:bodyPr/>
                    <a:lstStyle/>
                    <a:p>
                      <a:pPr marL="0" marR="0" lvl="0" indent="0" algn="l" rtl="0">
                        <a:spcBef>
                          <a:spcPts val="0"/>
                        </a:spcBef>
                        <a:spcAft>
                          <a:spcPts val="0"/>
                        </a:spcAft>
                        <a:buNone/>
                      </a:pPr>
                      <a:r>
                        <a:rPr lang="en-MY" sz="1400" b="0" cap="none">
                          <a:solidFill>
                            <a:schemeClr val="lt1"/>
                          </a:solidFill>
                        </a:rPr>
                        <a:t>NO</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a:p>
                  </a:txBody>
                  <a:tcPr marL="57800" marR="57800" marT="79025" marB="28900" anchor="ctr">
                    <a:solidFill>
                      <a:srgbClr val="0750A4"/>
                    </a:solidFill>
                  </a:tcPr>
                </a:tc>
                <a:tc>
                  <a:txBody>
                    <a:bodyPr/>
                    <a:lstStyle/>
                    <a:p>
                      <a:pPr marL="0" marR="0" lvl="0" indent="0" algn="l" rtl="0">
                        <a:lnSpc>
                          <a:spcPct val="100000"/>
                        </a:lnSpc>
                        <a:spcBef>
                          <a:spcPts val="0"/>
                        </a:spcBef>
                        <a:spcAft>
                          <a:spcPts val="0"/>
                        </a:spcAft>
                        <a:buClr>
                          <a:schemeClr val="lt1"/>
                        </a:buClr>
                        <a:buSzPts val="1400"/>
                        <a:buFont typeface="Calibri"/>
                        <a:buNone/>
                      </a:pPr>
                      <a:r>
                        <a:rPr lang="en-MY" sz="1400" b="0" cap="none">
                          <a:solidFill>
                            <a:schemeClr val="lt1"/>
                          </a:solidFill>
                        </a:rPr>
                        <a:t>Link</a:t>
                      </a:r>
                      <a:endParaRPr/>
                    </a:p>
                    <a:p>
                      <a:pPr marL="0" marR="0" lvl="0" indent="0" algn="l" rtl="0">
                        <a:spcBef>
                          <a:spcPts val="0"/>
                        </a:spcBef>
                        <a:spcAft>
                          <a:spcPts val="0"/>
                        </a:spcAft>
                        <a:buNone/>
                      </a:pPr>
                      <a:endParaRPr sz="1400" b="0" cap="none">
                        <a:solidFill>
                          <a:schemeClr val="lt1"/>
                        </a:solidFill>
                      </a:endParaRPr>
                    </a:p>
                  </a:txBody>
                  <a:tcPr marL="57800" marR="57800" marT="79025" marB="28900" anchor="ctr">
                    <a:solidFill>
                      <a:srgbClr val="0750A4"/>
                    </a:solidFill>
                  </a:tcPr>
                </a:tc>
                <a:extLst>
                  <a:ext uri="{0D108BD9-81ED-4DB2-BD59-A6C34878D82A}">
                    <a16:rowId xmlns:a16="http://schemas.microsoft.com/office/drawing/2014/main" val="10000"/>
                  </a:ext>
                </a:extLst>
              </a:tr>
              <a:tr h="608775">
                <a:tc>
                  <a:txBody>
                    <a:bodyPr/>
                    <a:lstStyle/>
                    <a:p>
                      <a:pPr marL="0" marR="0" lvl="0" indent="0" algn="l" rtl="0">
                        <a:spcBef>
                          <a:spcPts val="0"/>
                        </a:spcBef>
                        <a:spcAft>
                          <a:spcPts val="0"/>
                        </a:spcAft>
                        <a:buNone/>
                      </a:pPr>
                      <a:r>
                        <a:rPr lang="en-MY" sz="1000" cap="none">
                          <a:solidFill>
                            <a:schemeClr val="dk1"/>
                          </a:solidFill>
                        </a:rPr>
                        <a:t>9</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br>
                        <a:rPr lang="en-MY" sz="1000" cap="none">
                          <a:solidFill>
                            <a:schemeClr val="dk1"/>
                          </a:solidFill>
                        </a:rPr>
                      </a:br>
                      <a:r>
                        <a:rPr lang="en-MY" sz="1000" cap="none">
                          <a:solidFill>
                            <a:schemeClr val="dk1"/>
                          </a:solidFill>
                        </a:rPr>
                        <a:t>Libat Urus Program Sekolah Angkat SMS Sultan Muzaffar Shah</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13/04/2022</a:t>
                      </a:r>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SMS Sultan Muzaffar Shah</a:t>
                      </a:r>
                      <a:endParaRPr sz="1000" cap="none">
                        <a:solidFill>
                          <a:schemeClr val="dk1"/>
                        </a:solidFill>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1"/>
                  </a:ext>
                </a:extLst>
              </a:tr>
              <a:tr h="608775">
                <a:tc>
                  <a:txBody>
                    <a:bodyPr/>
                    <a:lstStyle/>
                    <a:p>
                      <a:pPr marL="0" marR="0" lvl="0" indent="0" algn="l" rtl="0">
                        <a:spcBef>
                          <a:spcPts val="0"/>
                        </a:spcBef>
                        <a:spcAft>
                          <a:spcPts val="0"/>
                        </a:spcAft>
                        <a:buNone/>
                      </a:pPr>
                      <a:r>
                        <a:rPr lang="en-MY" sz="1000" cap="none">
                          <a:solidFill>
                            <a:schemeClr val="dk1"/>
                          </a:solidFill>
                        </a:rPr>
                        <a:t>10</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br>
                        <a:rPr lang="en-MY" sz="1000" cap="none">
                          <a:solidFill>
                            <a:schemeClr val="dk1"/>
                          </a:solidFill>
                        </a:rPr>
                      </a:br>
                      <a:r>
                        <a:rPr lang="en-MY" sz="1000" b="0" cap="none">
                          <a:solidFill>
                            <a:schemeClr val="dk1"/>
                          </a:solidFill>
                        </a:rPr>
                        <a:t>Libat Urus Program Sekolah Angkat SMK Seri Kembangan</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14/04/2022</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SMK Seri Kembangan</a:t>
                      </a:r>
                      <a:endParaRPr sz="1000" cap="none">
                        <a:solidFill>
                          <a:schemeClr val="dk1"/>
                        </a:solidFill>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endParaRPr>
                    </a:p>
                  </a:txBody>
                  <a:tcPr marL="57800" marR="57800" marT="79025" marB="28900"/>
                </a:tc>
                <a:extLst>
                  <a:ext uri="{0D108BD9-81ED-4DB2-BD59-A6C34878D82A}">
                    <a16:rowId xmlns:a16="http://schemas.microsoft.com/office/drawing/2014/main" val="10002"/>
                  </a:ext>
                </a:extLst>
              </a:tr>
              <a:tr h="592125">
                <a:tc>
                  <a:txBody>
                    <a:bodyPr/>
                    <a:lstStyle/>
                    <a:p>
                      <a:pPr marL="0" marR="0" lvl="0" indent="0" algn="l" rtl="0">
                        <a:spcBef>
                          <a:spcPts val="0"/>
                        </a:spcBef>
                        <a:spcAft>
                          <a:spcPts val="0"/>
                        </a:spcAft>
                        <a:buNone/>
                      </a:pPr>
                      <a:r>
                        <a:rPr lang="en-MY" sz="1000" cap="none">
                          <a:solidFill>
                            <a:schemeClr val="dk1"/>
                          </a:solidFill>
                        </a:rPr>
                        <a:t>11</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Libat Urus Program Sekolah Angkat SMK Seri Permaisuri</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15/04/2022</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SMK Seri Permaisuri</a:t>
                      </a:r>
                      <a:endParaRPr sz="1000" cap="none">
                        <a:solidFill>
                          <a:schemeClr val="dk1"/>
                        </a:solidFill>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endParaRPr>
                    </a:p>
                    <a:p>
                      <a:pPr marL="0" marR="0" lvl="0" indent="0" algn="l" rtl="0">
                        <a:spcBef>
                          <a:spcPts val="0"/>
                        </a:spcBef>
                        <a:spcAft>
                          <a:spcPts val="0"/>
                        </a:spcAft>
                        <a:buNone/>
                      </a:pPr>
                      <a:endParaRPr sz="1000" cap="none">
                        <a:solidFill>
                          <a:schemeClr val="dk1"/>
                        </a:solidFill>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endParaRPr>
                    </a:p>
                  </a:txBody>
                  <a:tcPr marL="57800" marR="57800" marT="79025" marB="28900"/>
                </a:tc>
                <a:extLst>
                  <a:ext uri="{0D108BD9-81ED-4DB2-BD59-A6C34878D82A}">
                    <a16:rowId xmlns:a16="http://schemas.microsoft.com/office/drawing/2014/main" val="10003"/>
                  </a:ext>
                </a:extLst>
              </a:tr>
              <a:tr h="443400">
                <a:tc>
                  <a:txBody>
                    <a:bodyPr/>
                    <a:lstStyle/>
                    <a:p>
                      <a:pPr marL="0" marR="0" lvl="0" indent="0" algn="l" rtl="0">
                        <a:spcBef>
                          <a:spcPts val="0"/>
                        </a:spcBef>
                        <a:spcAft>
                          <a:spcPts val="0"/>
                        </a:spcAft>
                        <a:buNone/>
                      </a:pPr>
                      <a:r>
                        <a:rPr lang="en-MY" sz="1000" cap="none">
                          <a:solidFill>
                            <a:schemeClr val="dk1"/>
                          </a:solidFill>
                        </a:rPr>
                        <a:t>12</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br>
                        <a:rPr lang="en-MY" sz="1000" cap="none">
                          <a:solidFill>
                            <a:schemeClr val="dk1"/>
                          </a:solidFill>
                        </a:rPr>
                      </a:br>
                      <a:r>
                        <a:rPr lang="en-MY" sz="1000" b="0" cap="none">
                          <a:solidFill>
                            <a:schemeClr val="dk1"/>
                          </a:solidFill>
                        </a:rPr>
                        <a:t>Libat Urus Program Sekolah Angkat SMK Seri Perak</a:t>
                      </a:r>
                      <a:endParaRPr sz="1000" cap="none">
                        <a:solidFill>
                          <a:schemeClr val="dk1"/>
                        </a:solidFill>
                        <a:latin typeface="Arial"/>
                        <a:ea typeface="Arial"/>
                        <a:cs typeface="Arial"/>
                        <a:sym typeface="Arial"/>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15/04/2022</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SMK Seri Perak</a:t>
                      </a:r>
                      <a:endParaRPr sz="1000" cap="none">
                        <a:solidFill>
                          <a:schemeClr val="dk1"/>
                        </a:solidFill>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endParaRPr>
                    </a:p>
                    <a:p>
                      <a:pPr marL="0" marR="0" lvl="0" indent="0" algn="l" rtl="0">
                        <a:spcBef>
                          <a:spcPts val="0"/>
                        </a:spcBef>
                        <a:spcAft>
                          <a:spcPts val="0"/>
                        </a:spcAft>
                        <a:buNone/>
                      </a:pPr>
                      <a:endParaRPr sz="1000" cap="none">
                        <a:solidFill>
                          <a:schemeClr val="dk1"/>
                        </a:solidFill>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endParaRPr>
                    </a:p>
                  </a:txBody>
                  <a:tcPr marL="57800" marR="57800" marT="79025" marB="28900"/>
                </a:tc>
                <a:extLst>
                  <a:ext uri="{0D108BD9-81ED-4DB2-BD59-A6C34878D82A}">
                    <a16:rowId xmlns:a16="http://schemas.microsoft.com/office/drawing/2014/main" val="10004"/>
                  </a:ext>
                </a:extLst>
              </a:tr>
              <a:tr h="437550">
                <a:tc>
                  <a:txBody>
                    <a:bodyPr/>
                    <a:lstStyle/>
                    <a:p>
                      <a:pPr marL="0" marR="0" lvl="0" indent="0" algn="l" rtl="0">
                        <a:spcBef>
                          <a:spcPts val="0"/>
                        </a:spcBef>
                        <a:spcAft>
                          <a:spcPts val="0"/>
                        </a:spcAft>
                        <a:buNone/>
                      </a:pPr>
                      <a:r>
                        <a:rPr lang="en-MY" sz="1000" cap="none">
                          <a:solidFill>
                            <a:schemeClr val="dk1"/>
                          </a:solidFill>
                        </a:rPr>
                        <a:t>13</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Libat Urus Program Sekolah Angkat SM Sains Muar</a:t>
                      </a:r>
                      <a:endParaRPr sz="1000" cap="none">
                        <a:solidFill>
                          <a:schemeClr val="dk1"/>
                        </a:solidFill>
                      </a:endParaRPr>
                    </a:p>
                  </a:txBody>
                  <a:tcPr marL="51300" marR="73300" marT="14650" marB="109950"/>
                </a:tc>
                <a:tc>
                  <a:txBody>
                    <a:bodyPr/>
                    <a:lstStyle/>
                    <a:p>
                      <a:pPr marL="0" marR="0" lvl="0" indent="0" algn="l" rtl="0">
                        <a:spcBef>
                          <a:spcPts val="0"/>
                        </a:spcBef>
                        <a:spcAft>
                          <a:spcPts val="0"/>
                        </a:spcAft>
                        <a:buNone/>
                      </a:pPr>
                      <a:r>
                        <a:rPr lang="en-MY" sz="1000" cap="none">
                          <a:solidFill>
                            <a:schemeClr val="dk1"/>
                          </a:solidFill>
                        </a:rPr>
                        <a:t>13/04/2022</a:t>
                      </a:r>
                      <a:endParaRPr/>
                    </a:p>
                  </a:txBody>
                  <a:tcPr marL="51300" marR="73300" marT="14650" marB="109950"/>
                </a:tc>
                <a:tc>
                  <a:txBody>
                    <a:bodyPr/>
                    <a:lstStyle/>
                    <a:p>
                      <a:pPr marL="0" marR="0" lvl="0" indent="0" algn="l" rtl="0">
                        <a:spcBef>
                          <a:spcPts val="0"/>
                        </a:spcBef>
                        <a:spcAft>
                          <a:spcPts val="0"/>
                        </a:spcAft>
                        <a:buNone/>
                      </a:pPr>
                      <a:r>
                        <a:rPr lang="en-MY" sz="1000" b="0" cap="none">
                          <a:solidFill>
                            <a:schemeClr val="dk1"/>
                          </a:solidFill>
                        </a:rPr>
                        <a:t>SM Sains Muar</a:t>
                      </a:r>
                      <a:endParaRPr sz="1000" cap="none">
                        <a:solidFill>
                          <a:schemeClr val="dk1"/>
                        </a:solidFill>
                      </a:endParaRPr>
                    </a:p>
                  </a:txBody>
                  <a:tcPr marL="57800" marR="57800" marT="79025" marB="28900"/>
                </a:tc>
                <a:tc>
                  <a:txBody>
                    <a:bodyPr/>
                    <a:lstStyle/>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txBody>
                  <a:tcPr marL="57800" marR="57800" marT="79025" marB="28900"/>
                </a:tc>
                <a:tc>
                  <a:txBody>
                    <a:bodyPr/>
                    <a:lstStyle/>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5"/>
                  </a:ext>
                </a:extLst>
              </a:tr>
            </a:tbl>
          </a:graphicData>
        </a:graphic>
      </p:graphicFrame>
      <p:grpSp>
        <p:nvGrpSpPr>
          <p:cNvPr id="348" name="Google Shape;348;p24"/>
          <p:cNvGrpSpPr/>
          <p:nvPr/>
        </p:nvGrpSpPr>
        <p:grpSpPr>
          <a:xfrm>
            <a:off x="0" y="7822"/>
            <a:ext cx="9440779" cy="666315"/>
            <a:chOff x="0" y="7822"/>
            <a:chExt cx="9440779" cy="666315"/>
          </a:xfrm>
        </p:grpSpPr>
        <p:sp>
          <p:nvSpPr>
            <p:cNvPr id="349" name="Google Shape;349;p24"/>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4"/>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5"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56" name="Google Shape;356;p25"/>
          <p:cNvGraphicFramePr/>
          <p:nvPr/>
        </p:nvGraphicFramePr>
        <p:xfrm>
          <a:off x="1097279" y="1779733"/>
          <a:ext cx="10058425" cy="4460775"/>
        </p:xfrm>
        <a:graphic>
          <a:graphicData uri="http://schemas.openxmlformats.org/drawingml/2006/table">
            <a:tbl>
              <a:tblPr firstRow="1" bandRow="1">
                <a:noFill/>
                <a:tableStyleId>{39BCA296-D77B-4C58-BB32-0C87F64603BF}</a:tableStyleId>
              </a:tblPr>
              <a:tblGrid>
                <a:gridCol w="414575">
                  <a:extLst>
                    <a:ext uri="{9D8B030D-6E8A-4147-A177-3AD203B41FA5}">
                      <a16:colId xmlns:a16="http://schemas.microsoft.com/office/drawing/2014/main" val="20000"/>
                    </a:ext>
                  </a:extLst>
                </a:gridCol>
                <a:gridCol w="3333150">
                  <a:extLst>
                    <a:ext uri="{9D8B030D-6E8A-4147-A177-3AD203B41FA5}">
                      <a16:colId xmlns:a16="http://schemas.microsoft.com/office/drawing/2014/main" val="20001"/>
                    </a:ext>
                  </a:extLst>
                </a:gridCol>
                <a:gridCol w="1244400">
                  <a:extLst>
                    <a:ext uri="{9D8B030D-6E8A-4147-A177-3AD203B41FA5}">
                      <a16:colId xmlns:a16="http://schemas.microsoft.com/office/drawing/2014/main" val="20002"/>
                    </a:ext>
                  </a:extLst>
                </a:gridCol>
                <a:gridCol w="1037950">
                  <a:extLst>
                    <a:ext uri="{9D8B030D-6E8A-4147-A177-3AD203B41FA5}">
                      <a16:colId xmlns:a16="http://schemas.microsoft.com/office/drawing/2014/main" val="20003"/>
                    </a:ext>
                  </a:extLst>
                </a:gridCol>
                <a:gridCol w="2200550">
                  <a:extLst>
                    <a:ext uri="{9D8B030D-6E8A-4147-A177-3AD203B41FA5}">
                      <a16:colId xmlns:a16="http://schemas.microsoft.com/office/drawing/2014/main" val="20004"/>
                    </a:ext>
                  </a:extLst>
                </a:gridCol>
                <a:gridCol w="1827800">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cap="none">
                          <a:solidFill>
                            <a:schemeClr val="lt1"/>
                          </a:solidFill>
                        </a:rPr>
                        <a:t>NO</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Link</a:t>
                      </a:r>
                      <a:endParaRPr/>
                    </a:p>
                  </a:txBody>
                  <a:tcPr marL="57800" marR="57800" marT="79025" marB="28900" anchor="ctr">
                    <a:solidFill>
                      <a:srgbClr val="0750A4"/>
                    </a:solidFill>
                  </a:tcPr>
                </a:tc>
                <a:extLst>
                  <a:ext uri="{0D108BD9-81ED-4DB2-BD59-A6C34878D82A}">
                    <a16:rowId xmlns:a16="http://schemas.microsoft.com/office/drawing/2014/main" val="10000"/>
                  </a:ext>
                </a:extLst>
              </a:tr>
              <a:tr h="877200">
                <a:tc>
                  <a:txBody>
                    <a:bodyPr/>
                    <a:lstStyle/>
                    <a:p>
                      <a:pPr marL="0" marR="0" lvl="0" indent="0" algn="l" rtl="0">
                        <a:spcBef>
                          <a:spcPts val="0"/>
                        </a:spcBef>
                        <a:spcAft>
                          <a:spcPts val="0"/>
                        </a:spcAft>
                        <a:buNone/>
                      </a:pPr>
                      <a:r>
                        <a:rPr lang="en-MY" sz="1000">
                          <a:latin typeface="Calibri"/>
                          <a:ea typeface="Calibri"/>
                          <a:cs typeface="Calibri"/>
                          <a:sym typeface="Calibri"/>
                        </a:rPr>
                        <a:t>14</a:t>
                      </a:r>
                      <a:endParaRPr/>
                    </a:p>
                  </a:txBody>
                  <a:tcPr marL="66875" marR="66875" marT="33425" marB="33425"/>
                </a:tc>
                <a:tc>
                  <a:txBody>
                    <a:bodyPr/>
                    <a:lstStyle/>
                    <a:p>
                      <a:pPr marL="0" marR="0" lvl="0" indent="0" algn="l" rtl="0">
                        <a:spcBef>
                          <a:spcPts val="0"/>
                        </a:spcBef>
                        <a:spcAft>
                          <a:spcPts val="0"/>
                        </a:spcAft>
                        <a:buNone/>
                      </a:pPr>
                      <a:r>
                        <a:rPr lang="en-MY" sz="1000" b="0">
                          <a:solidFill>
                            <a:schemeClr val="dk1"/>
                          </a:solidFill>
                        </a:rPr>
                        <a:t>Libat Urus Program Sekolah Angkat SMK Bandar Puncak Jalil</a:t>
                      </a:r>
                      <a:endParaRPr sz="1000">
                        <a:latin typeface="Calibri"/>
                        <a:ea typeface="Calibri"/>
                        <a:cs typeface="Calibri"/>
                        <a:sym typeface="Calibri"/>
                      </a:endParaRPr>
                    </a:p>
                  </a:txBody>
                  <a:tcPr marL="66875" marR="66875" marT="33425" marB="33425"/>
                </a:tc>
                <a:tc>
                  <a:txBody>
                    <a:bodyPr/>
                    <a:lstStyle/>
                    <a:p>
                      <a:pPr marL="0" marR="0" lvl="0" indent="0" algn="l" rtl="0">
                        <a:spcBef>
                          <a:spcPts val="0"/>
                        </a:spcBef>
                        <a:spcAft>
                          <a:spcPts val="0"/>
                        </a:spcAft>
                        <a:buNone/>
                      </a:pPr>
                      <a:r>
                        <a:rPr lang="en-MY" sz="1000"/>
                        <a:t>18/04/2022</a:t>
                      </a:r>
                      <a:endParaRPr sz="1000">
                        <a:latin typeface="Calibri"/>
                        <a:ea typeface="Calibri"/>
                        <a:cs typeface="Calibri"/>
                        <a:sym typeface="Calibri"/>
                      </a:endParaRPr>
                    </a:p>
                  </a:txBody>
                  <a:tcPr marL="66875" marR="66875" marT="33425" marB="33425"/>
                </a:tc>
                <a:tc>
                  <a:txBody>
                    <a:bodyPr/>
                    <a:lstStyle/>
                    <a:p>
                      <a:pPr marL="0" marR="0" lvl="0" indent="0" algn="l" rtl="0">
                        <a:spcBef>
                          <a:spcPts val="0"/>
                        </a:spcBef>
                        <a:spcAft>
                          <a:spcPts val="0"/>
                        </a:spcAft>
                        <a:buNone/>
                      </a:pPr>
                      <a:r>
                        <a:rPr lang="en-MY" sz="1000" b="0">
                          <a:solidFill>
                            <a:schemeClr val="dk1"/>
                          </a:solidFill>
                        </a:rPr>
                        <a:t>SMK Bandar Puncak Jalil</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endParaRPr>
                    </a:p>
                    <a:p>
                      <a:pPr marL="0" marR="0" lvl="0" indent="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1"/>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15</a:t>
                      </a:r>
                      <a:endParaRPr/>
                    </a:p>
                  </a:txBody>
                  <a:tcPr marL="66875" marR="66875" marT="33425" marB="27850"/>
                </a:tc>
                <a:tc>
                  <a:txBody>
                    <a:bodyPr/>
                    <a:lstStyle/>
                    <a:p>
                      <a:pPr marL="0" marR="0" lvl="0" indent="0" algn="l" rtl="0">
                        <a:spcBef>
                          <a:spcPts val="0"/>
                        </a:spcBef>
                        <a:spcAft>
                          <a:spcPts val="0"/>
                        </a:spcAft>
                        <a:buNone/>
                      </a:pPr>
                      <a:r>
                        <a:rPr lang="en-MY" sz="1000" b="0">
                          <a:solidFill>
                            <a:schemeClr val="dk1"/>
                          </a:solidFill>
                        </a:rPr>
                        <a:t>Libat Urus Program Sekolah Angkat SMK Putra Perdana</a:t>
                      </a:r>
                      <a:endParaRPr sz="1000">
                        <a:latin typeface="Calibri"/>
                        <a:ea typeface="Calibri"/>
                        <a:cs typeface="Calibri"/>
                        <a:sym typeface="Calibri"/>
                      </a:endParaRPr>
                    </a:p>
                  </a:txBody>
                  <a:tcPr marL="66875" marR="66875" marT="33425" marB="27850"/>
                </a:tc>
                <a:tc>
                  <a:txBody>
                    <a:bodyPr/>
                    <a:lstStyle/>
                    <a:p>
                      <a:pPr marL="0" marR="0" lvl="0" indent="0" algn="l" rtl="0">
                        <a:spcBef>
                          <a:spcPts val="0"/>
                        </a:spcBef>
                        <a:spcAft>
                          <a:spcPts val="0"/>
                        </a:spcAft>
                        <a:buNone/>
                      </a:pPr>
                      <a:r>
                        <a:rPr lang="en-MY" sz="1000"/>
                        <a:t>18/04/2022</a:t>
                      </a:r>
                      <a:endParaRPr sz="1000">
                        <a:latin typeface="Calibri"/>
                        <a:ea typeface="Calibri"/>
                        <a:cs typeface="Calibri"/>
                        <a:sym typeface="Calibri"/>
                      </a:endParaRPr>
                    </a:p>
                  </a:txBody>
                  <a:tcPr marL="66875" marR="66875" marT="33425" marB="33425"/>
                </a:tc>
                <a:tc>
                  <a:txBody>
                    <a:bodyPr/>
                    <a:lstStyle/>
                    <a:p>
                      <a:pPr marL="0" marR="0" lvl="0" indent="0" algn="l" rtl="0">
                        <a:spcBef>
                          <a:spcPts val="0"/>
                        </a:spcBef>
                        <a:spcAft>
                          <a:spcPts val="0"/>
                        </a:spcAft>
                        <a:buNone/>
                      </a:pPr>
                      <a:r>
                        <a:rPr lang="en-MY" sz="1000" b="0">
                          <a:solidFill>
                            <a:schemeClr val="dk1"/>
                          </a:solidFill>
                        </a:rPr>
                        <a:t>SMK Putra Perdana</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2"/>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16</a:t>
                      </a:r>
                      <a:endParaRPr/>
                    </a:p>
                  </a:txBody>
                  <a:tcPr marL="66875" marR="66875" marT="33425" marB="27850"/>
                </a:tc>
                <a:tc>
                  <a:txBody>
                    <a:bodyPr/>
                    <a:lstStyle/>
                    <a:p>
                      <a:pPr marL="0" marR="0" lvl="0" indent="0" algn="l" rtl="0">
                        <a:spcBef>
                          <a:spcPts val="0"/>
                        </a:spcBef>
                        <a:spcAft>
                          <a:spcPts val="0"/>
                        </a:spcAft>
                        <a:buNone/>
                      </a:pPr>
                      <a:r>
                        <a:rPr lang="en-MY" sz="1000"/>
                        <a:t>Libat Urus Program Sekolah Angkat SMK Changlun </a:t>
                      </a:r>
                      <a:endParaRPr sz="1000">
                        <a:latin typeface="Calibri"/>
                        <a:ea typeface="Calibri"/>
                        <a:cs typeface="Calibri"/>
                        <a:sym typeface="Calibri"/>
                      </a:endParaRPr>
                    </a:p>
                  </a:txBody>
                  <a:tcPr marL="66875" marR="66875" marT="33425" marB="27850"/>
                </a:tc>
                <a:tc>
                  <a:txBody>
                    <a:bodyPr/>
                    <a:lstStyle/>
                    <a:p>
                      <a:pPr marL="0" marR="0" lvl="0" indent="0" algn="l" rtl="0">
                        <a:spcBef>
                          <a:spcPts val="0"/>
                        </a:spcBef>
                        <a:spcAft>
                          <a:spcPts val="0"/>
                        </a:spcAft>
                        <a:buNone/>
                      </a:pPr>
                      <a:r>
                        <a:rPr lang="en-MY" sz="1000"/>
                        <a:t>19/04/2022</a:t>
                      </a:r>
                      <a:endParaRPr sz="1000">
                        <a:latin typeface="Calibri"/>
                        <a:ea typeface="Calibri"/>
                        <a:cs typeface="Calibri"/>
                        <a:sym typeface="Calibri"/>
                      </a:endParaRPr>
                    </a:p>
                  </a:txBody>
                  <a:tcPr marL="66875" marR="66875" marT="33425" marB="33425"/>
                </a:tc>
                <a:tc>
                  <a:txBody>
                    <a:bodyPr/>
                    <a:lstStyle/>
                    <a:p>
                      <a:pPr marL="0" marR="0" lvl="0" indent="0" algn="l" rtl="0">
                        <a:spcBef>
                          <a:spcPts val="0"/>
                        </a:spcBef>
                        <a:spcAft>
                          <a:spcPts val="0"/>
                        </a:spcAft>
                        <a:buNone/>
                      </a:pPr>
                      <a:r>
                        <a:rPr lang="en-MY" sz="1000"/>
                        <a:t>SMK Changlun</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3"/>
                  </a:ext>
                </a:extLst>
              </a:tr>
              <a:tr h="687975">
                <a:tc>
                  <a:txBody>
                    <a:bodyPr/>
                    <a:lstStyle/>
                    <a:p>
                      <a:pPr marL="0" marR="0" lvl="0" indent="0" algn="l" rtl="0">
                        <a:spcBef>
                          <a:spcPts val="0"/>
                        </a:spcBef>
                        <a:spcAft>
                          <a:spcPts val="0"/>
                        </a:spcAft>
                        <a:buNone/>
                      </a:pPr>
                      <a:r>
                        <a:rPr lang="en-MY" sz="1000">
                          <a:latin typeface="Calibri"/>
                          <a:ea typeface="Calibri"/>
                          <a:cs typeface="Calibri"/>
                          <a:sym typeface="Calibri"/>
                        </a:rPr>
                        <a:t>17</a:t>
                      </a:r>
                      <a:endParaRPr/>
                    </a:p>
                  </a:txBody>
                  <a:tcPr marL="66875" marR="66875" marT="33425" marB="27850"/>
                </a:tc>
                <a:tc>
                  <a:txBody>
                    <a:bodyPr/>
                    <a:lstStyle/>
                    <a:p>
                      <a:pPr marL="0" marR="0" lvl="0" indent="0" algn="l" rtl="0">
                        <a:spcBef>
                          <a:spcPts val="0"/>
                        </a:spcBef>
                        <a:spcAft>
                          <a:spcPts val="0"/>
                        </a:spcAft>
                        <a:buNone/>
                      </a:pPr>
                      <a:r>
                        <a:rPr lang="en-MY" sz="1000" b="0">
                          <a:solidFill>
                            <a:schemeClr val="dk1"/>
                          </a:solidFill>
                        </a:rPr>
                        <a:t>Libat Urus Program Sekolah Angkat SMK Bukit Jalil</a:t>
                      </a:r>
                      <a:endParaRPr sz="1000">
                        <a:latin typeface="Calibri"/>
                        <a:ea typeface="Calibri"/>
                        <a:cs typeface="Calibri"/>
                        <a:sym typeface="Calibri"/>
                      </a:endParaRPr>
                    </a:p>
                  </a:txBody>
                  <a:tcPr marL="66875" marR="66875" marT="33425" marB="27850"/>
                </a:tc>
                <a:tc>
                  <a:txBody>
                    <a:bodyPr/>
                    <a:lstStyle/>
                    <a:p>
                      <a:pPr marL="0" marR="0" lvl="0" indent="0" algn="l" rtl="0">
                        <a:spcBef>
                          <a:spcPts val="0"/>
                        </a:spcBef>
                        <a:spcAft>
                          <a:spcPts val="0"/>
                        </a:spcAft>
                        <a:buNone/>
                      </a:pPr>
                      <a:r>
                        <a:rPr lang="en-MY" sz="1000"/>
                        <a:t>17/052022</a:t>
                      </a:r>
                      <a:endParaRPr sz="1000">
                        <a:latin typeface="Calibri"/>
                        <a:ea typeface="Calibri"/>
                        <a:cs typeface="Calibri"/>
                        <a:sym typeface="Calibri"/>
                      </a:endParaRPr>
                    </a:p>
                  </a:txBody>
                  <a:tcPr marL="66875" marR="66875" marT="33425" marB="33425"/>
                </a:tc>
                <a:tc>
                  <a:txBody>
                    <a:bodyPr/>
                    <a:lstStyle/>
                    <a:p>
                      <a:pPr marL="0" marR="0" lvl="0" indent="0" algn="l" rtl="0">
                        <a:spcBef>
                          <a:spcPts val="0"/>
                        </a:spcBef>
                        <a:spcAft>
                          <a:spcPts val="0"/>
                        </a:spcAft>
                        <a:buNone/>
                      </a:pPr>
                      <a:r>
                        <a:rPr lang="en-MY" sz="1000" b="0">
                          <a:solidFill>
                            <a:schemeClr val="dk1"/>
                          </a:solidFill>
                        </a:rPr>
                        <a:t>SMK Bukit Jalil</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4"/>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18</a:t>
                      </a:r>
                      <a:endParaRPr/>
                    </a:p>
                  </a:txBody>
                  <a:tcPr marL="66875" marR="66875" marT="33425" marB="27850"/>
                </a:tc>
                <a:tc>
                  <a:txBody>
                    <a:bodyPr/>
                    <a:lstStyle/>
                    <a:p>
                      <a:pPr marL="0" marR="0" lvl="0" indent="0" algn="l" rtl="0">
                        <a:spcBef>
                          <a:spcPts val="0"/>
                        </a:spcBef>
                        <a:spcAft>
                          <a:spcPts val="0"/>
                        </a:spcAft>
                        <a:buNone/>
                      </a:pPr>
                      <a:r>
                        <a:rPr lang="en-MY" sz="1000"/>
                        <a:t>Libat Urus Program Sekolah Angkat SMK Slim River</a:t>
                      </a:r>
                      <a:endParaRPr sz="1000">
                        <a:latin typeface="Calibri"/>
                        <a:ea typeface="Calibri"/>
                        <a:cs typeface="Calibri"/>
                        <a:sym typeface="Calibri"/>
                      </a:endParaRPr>
                    </a:p>
                  </a:txBody>
                  <a:tcPr marL="66875" marR="66875" marT="33425" marB="27850"/>
                </a:tc>
                <a:tc>
                  <a:txBody>
                    <a:bodyPr/>
                    <a:lstStyle/>
                    <a:p>
                      <a:pPr marL="0" marR="0" lvl="0" indent="0" algn="l" rtl="0">
                        <a:spcBef>
                          <a:spcPts val="0"/>
                        </a:spcBef>
                        <a:spcAft>
                          <a:spcPts val="0"/>
                        </a:spcAft>
                        <a:buNone/>
                      </a:pPr>
                      <a:r>
                        <a:rPr lang="en-MY" sz="1000"/>
                        <a:t>13/04/2022</a:t>
                      </a:r>
                      <a:endParaRPr sz="1000">
                        <a:latin typeface="Calibri"/>
                        <a:ea typeface="Calibri"/>
                        <a:cs typeface="Calibri"/>
                        <a:sym typeface="Calibri"/>
                      </a:endParaRPr>
                    </a:p>
                  </a:txBody>
                  <a:tcPr marL="66875" marR="66875" marT="33425" marB="33425"/>
                </a:tc>
                <a:tc>
                  <a:txBody>
                    <a:bodyPr/>
                    <a:lstStyle/>
                    <a:p>
                      <a:pPr marL="0" marR="0" lvl="0" indent="0" algn="l" rtl="0">
                        <a:spcBef>
                          <a:spcPts val="0"/>
                        </a:spcBef>
                        <a:spcAft>
                          <a:spcPts val="0"/>
                        </a:spcAft>
                        <a:buNone/>
                      </a:pPr>
                      <a:r>
                        <a:rPr lang="en-MY" sz="1000"/>
                        <a:t>SMK Slim River</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Bimbingan Kaunseling</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5"/>
                  </a:ext>
                </a:extLst>
              </a:tr>
            </a:tbl>
          </a:graphicData>
        </a:graphic>
      </p:graphicFrame>
      <p:grpSp>
        <p:nvGrpSpPr>
          <p:cNvPr id="357" name="Google Shape;357;p25"/>
          <p:cNvGrpSpPr/>
          <p:nvPr/>
        </p:nvGrpSpPr>
        <p:grpSpPr>
          <a:xfrm>
            <a:off x="0" y="7822"/>
            <a:ext cx="9440779" cy="666315"/>
            <a:chOff x="0" y="7822"/>
            <a:chExt cx="9440779" cy="666315"/>
          </a:xfrm>
        </p:grpSpPr>
        <p:sp>
          <p:nvSpPr>
            <p:cNvPr id="358" name="Google Shape;358;p25"/>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5"/>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6"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65" name="Google Shape;365;p26"/>
          <p:cNvGraphicFramePr/>
          <p:nvPr/>
        </p:nvGraphicFramePr>
        <p:xfrm>
          <a:off x="1097279" y="1813289"/>
          <a:ext cx="10058425" cy="4549725"/>
        </p:xfrm>
        <a:graphic>
          <a:graphicData uri="http://schemas.openxmlformats.org/drawingml/2006/table">
            <a:tbl>
              <a:tblPr firstRow="1" bandRow="1">
                <a:noFill/>
                <a:tableStyleId>{39BCA296-D77B-4C58-BB32-0C87F64603BF}</a:tableStyleId>
              </a:tblPr>
              <a:tblGrid>
                <a:gridCol w="414575">
                  <a:extLst>
                    <a:ext uri="{9D8B030D-6E8A-4147-A177-3AD203B41FA5}">
                      <a16:colId xmlns:a16="http://schemas.microsoft.com/office/drawing/2014/main" val="20000"/>
                    </a:ext>
                  </a:extLst>
                </a:gridCol>
                <a:gridCol w="3333150">
                  <a:extLst>
                    <a:ext uri="{9D8B030D-6E8A-4147-A177-3AD203B41FA5}">
                      <a16:colId xmlns:a16="http://schemas.microsoft.com/office/drawing/2014/main" val="20001"/>
                    </a:ext>
                  </a:extLst>
                </a:gridCol>
                <a:gridCol w="124440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19250">
                  <a:extLst>
                    <a:ext uri="{9D8B030D-6E8A-4147-A177-3AD203B41FA5}">
                      <a16:colId xmlns:a16="http://schemas.microsoft.com/office/drawing/2014/main" val="20004"/>
                    </a:ext>
                  </a:extLst>
                </a:gridCol>
                <a:gridCol w="1827800">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cap="none">
                          <a:solidFill>
                            <a:schemeClr val="lt1"/>
                          </a:solidFill>
                        </a:rPr>
                        <a:t>NO</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a:p>
                  </a:txBody>
                  <a:tcPr marL="57800" marR="57800" marT="79025" marB="28900" anchor="ctr">
                    <a:solidFill>
                      <a:srgbClr val="0750A4"/>
                    </a:solidFill>
                  </a:tcPr>
                </a:tc>
                <a:tc>
                  <a:txBody>
                    <a:bodyPr/>
                    <a:lstStyle/>
                    <a:p>
                      <a:pPr marL="0" marR="0" lvl="0" indent="0" algn="l" rtl="0">
                        <a:lnSpc>
                          <a:spcPct val="100000"/>
                        </a:lnSpc>
                        <a:spcBef>
                          <a:spcPts val="0"/>
                        </a:spcBef>
                        <a:spcAft>
                          <a:spcPts val="0"/>
                        </a:spcAft>
                        <a:buClr>
                          <a:schemeClr val="lt1"/>
                        </a:buClr>
                        <a:buSzPts val="1400"/>
                        <a:buFont typeface="Calibri"/>
                        <a:buNone/>
                      </a:pPr>
                      <a:r>
                        <a:rPr lang="en-MY" sz="1400" b="0" cap="none">
                          <a:solidFill>
                            <a:schemeClr val="lt1"/>
                          </a:solidFill>
                        </a:rPr>
                        <a:t>Link</a:t>
                      </a:r>
                      <a:endParaRPr/>
                    </a:p>
                    <a:p>
                      <a:pPr marL="0" marR="0" lvl="0" indent="0" algn="l" rtl="0">
                        <a:spcBef>
                          <a:spcPts val="0"/>
                        </a:spcBef>
                        <a:spcAft>
                          <a:spcPts val="0"/>
                        </a:spcAft>
                        <a:buNone/>
                      </a:pPr>
                      <a:endParaRPr sz="1400" b="0" cap="none">
                        <a:solidFill>
                          <a:schemeClr val="lt1"/>
                        </a:solidFill>
                      </a:endParaRPr>
                    </a:p>
                  </a:txBody>
                  <a:tcPr marL="57800" marR="57800" marT="79025" marB="28900" anchor="ctr">
                    <a:solidFill>
                      <a:srgbClr val="0750A4"/>
                    </a:solidFill>
                  </a:tcPr>
                </a:tc>
                <a:extLst>
                  <a:ext uri="{0D108BD9-81ED-4DB2-BD59-A6C34878D82A}">
                    <a16:rowId xmlns:a16="http://schemas.microsoft.com/office/drawing/2014/main" val="10000"/>
                  </a:ext>
                </a:extLst>
              </a:tr>
              <a:tr h="877200">
                <a:tc>
                  <a:txBody>
                    <a:bodyPr/>
                    <a:lstStyle/>
                    <a:p>
                      <a:pPr marL="0" marR="0" lvl="0" indent="0" algn="l" rtl="0">
                        <a:spcBef>
                          <a:spcPts val="0"/>
                        </a:spcBef>
                        <a:spcAft>
                          <a:spcPts val="0"/>
                        </a:spcAft>
                        <a:buNone/>
                      </a:pPr>
                      <a:r>
                        <a:rPr lang="en-MY" sz="1000">
                          <a:latin typeface="Calibri"/>
                          <a:ea typeface="Calibri"/>
                          <a:cs typeface="Calibri"/>
                          <a:sym typeface="Calibri"/>
                        </a:rPr>
                        <a:t>19</a:t>
                      </a:r>
                      <a:endParaRPr/>
                    </a:p>
                  </a:txBody>
                  <a:tcPr marL="68475" marR="68475" marT="34225" marB="34225"/>
                </a:tc>
                <a:tc>
                  <a:txBody>
                    <a:bodyPr/>
                    <a:lstStyle/>
                    <a:p>
                      <a:pPr marL="0" marR="0" lvl="0" indent="0" algn="l" rtl="0">
                        <a:spcBef>
                          <a:spcPts val="0"/>
                        </a:spcBef>
                        <a:spcAft>
                          <a:spcPts val="0"/>
                        </a:spcAft>
                        <a:buNone/>
                      </a:pPr>
                      <a:r>
                        <a:rPr lang="en-MY" sz="1000" b="0">
                          <a:solidFill>
                            <a:schemeClr val="dk1"/>
                          </a:solidFill>
                        </a:rPr>
                        <a:t>Libat Urus Program Sekolah Angkat SMK Tunku Besar Burhanuddin</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a:t>24/05/2022</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b="0">
                          <a:solidFill>
                            <a:schemeClr val="dk1"/>
                          </a:solidFill>
                        </a:rPr>
                        <a:t>SMK Tunku Besar Burhanuddin</a:t>
                      </a:r>
                      <a:endParaRPr sz="1000" cap="none">
                        <a:solidFill>
                          <a:schemeClr val="dk1"/>
                        </a:solidFill>
                        <a:latin typeface="Calibri"/>
                        <a:ea typeface="Calibri"/>
                        <a:cs typeface="Calibri"/>
                        <a:sym typeface="Calibri"/>
                      </a:endParaRPr>
                    </a:p>
                  </a:txBody>
                  <a:tcPr marL="57800" marR="57800" marT="79025" marB="28900"/>
                </a:tc>
                <a:tc>
                  <a:txBody>
                    <a:bodyPr/>
                    <a:lstStyle/>
                    <a:p>
                      <a:pPr marL="285750" marR="0" lvl="0" indent="-285750" algn="l" rtl="0">
                        <a:lnSpc>
                          <a:spcPct val="100000"/>
                        </a:lnSpc>
                        <a:spcBef>
                          <a:spcPts val="0"/>
                        </a:spcBef>
                        <a:spcAft>
                          <a:spcPts val="0"/>
                        </a:spcAft>
                        <a:buClr>
                          <a:schemeClr val="dk1"/>
                        </a:buClr>
                        <a:buSzPts val="1000"/>
                        <a:buFont typeface="Calibri"/>
                        <a:buChar char="-"/>
                      </a:pPr>
                      <a:r>
                        <a:rPr lang="en-MY" sz="1000" cap="none">
                          <a:solidFill>
                            <a:schemeClr val="dk1"/>
                          </a:solidFill>
                        </a:rPr>
                        <a:t>10 Teachers</a:t>
                      </a:r>
                      <a:endParaRPr/>
                    </a:p>
                    <a:p>
                      <a:pPr marL="285750" marR="0" lvl="0" indent="-2222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285750" marR="0" lvl="0" indent="-2222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1"/>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20</a:t>
                      </a:r>
                      <a:endParaRPr/>
                    </a:p>
                  </a:txBody>
                  <a:tcPr marL="68475" marR="68475" marT="34225" marB="28525"/>
                </a:tc>
                <a:tc>
                  <a:txBody>
                    <a:bodyPr/>
                    <a:lstStyle/>
                    <a:p>
                      <a:pPr marL="0" marR="0" lvl="0" indent="0" algn="l" rtl="0">
                        <a:spcBef>
                          <a:spcPts val="0"/>
                        </a:spcBef>
                        <a:spcAft>
                          <a:spcPts val="0"/>
                        </a:spcAft>
                        <a:buNone/>
                      </a:pPr>
                      <a:r>
                        <a:rPr lang="en-MY" sz="1000" b="0">
                          <a:solidFill>
                            <a:schemeClr val="dk1"/>
                          </a:solidFill>
                        </a:rPr>
                        <a:t>Kunjung Hormat SMK Cyberjaya ke MMU</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t>30/05/2022</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b="0">
                          <a:solidFill>
                            <a:schemeClr val="dk1"/>
                          </a:solidFill>
                        </a:rPr>
                        <a:t>SMK Cyberjaya </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Pengetua</a:t>
                      </a:r>
                      <a:endParaRPr sz="1000"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Penolong Kanan Pentadbiran</a:t>
                      </a:r>
                      <a:endParaRPr sz="1000"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Guru Matapelajaran</a:t>
                      </a:r>
                      <a:endParaRPr sz="1000"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Guru Kaunseling</a:t>
                      </a:r>
                      <a:endParaRPr sz="1000" cap="none">
                        <a:solidFill>
                          <a:schemeClr val="dk1"/>
                        </a:solidFill>
                        <a:latin typeface="Calibri"/>
                        <a:ea typeface="Calibri"/>
                        <a:cs typeface="Calibri"/>
                        <a:sym typeface="Calibri"/>
                      </a:endParaRPr>
                    </a:p>
                  </a:txBody>
                  <a:tcPr marL="57800" marR="57800" marT="79025" marB="28900"/>
                </a:tc>
                <a:tc>
                  <a:txBody>
                    <a:bodyPr/>
                    <a:lstStyle/>
                    <a:p>
                      <a:pPr marL="285750" marR="0" lvl="0" indent="-2857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https://www.youtube.com/watch?v=C1-ucqvriT4&amp;t=2s</a:t>
                      </a:r>
                      <a:endParaRPr/>
                    </a:p>
                  </a:txBody>
                  <a:tcPr marL="57800" marR="57800" marT="79025" marB="28900"/>
                </a:tc>
                <a:extLst>
                  <a:ext uri="{0D108BD9-81ED-4DB2-BD59-A6C34878D82A}">
                    <a16:rowId xmlns:a16="http://schemas.microsoft.com/office/drawing/2014/main" val="10002"/>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21</a:t>
                      </a:r>
                      <a:endParaRPr/>
                    </a:p>
                  </a:txBody>
                  <a:tcPr marL="68475" marR="68475" marT="34225" marB="28525"/>
                </a:tc>
                <a:tc>
                  <a:txBody>
                    <a:bodyPr/>
                    <a:lstStyle/>
                    <a:p>
                      <a:pPr marL="0" marR="0" lvl="0" indent="0" algn="l" rtl="0">
                        <a:spcBef>
                          <a:spcPts val="0"/>
                        </a:spcBef>
                        <a:spcAft>
                          <a:spcPts val="0"/>
                        </a:spcAft>
                        <a:buNone/>
                      </a:pPr>
                      <a:r>
                        <a:rPr lang="en-MY" sz="1000"/>
                        <a:t>Sambutan Raya MMU</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t>2/06/2022</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cap="none">
                          <a:solidFill>
                            <a:schemeClr val="dk1"/>
                          </a:solidFill>
                        </a:rPr>
                        <a:t>1- SMK Cyberjaya</a:t>
                      </a:r>
                      <a:endParaRPr/>
                    </a:p>
                    <a:p>
                      <a:pPr marL="0" marR="0" lvl="0" indent="0" algn="l" rtl="0">
                        <a:spcBef>
                          <a:spcPts val="0"/>
                        </a:spcBef>
                        <a:spcAft>
                          <a:spcPts val="0"/>
                        </a:spcAft>
                        <a:buNone/>
                      </a:pPr>
                      <a:r>
                        <a:rPr lang="en-MY" sz="1000" cap="none">
                          <a:solidFill>
                            <a:schemeClr val="dk1"/>
                          </a:solidFill>
                        </a:rPr>
                        <a:t>2- SMK Tunku Besar Buhanuddin</a:t>
                      </a:r>
                      <a:endParaRPr sz="1000" cap="none">
                        <a:solidFill>
                          <a:schemeClr val="dk1"/>
                        </a:solidFill>
                      </a:endParaRPr>
                    </a:p>
                    <a:p>
                      <a:pPr marL="0" marR="0" lvl="0" indent="0" algn="l" rtl="0">
                        <a:spcBef>
                          <a:spcPts val="0"/>
                        </a:spcBef>
                        <a:spcAft>
                          <a:spcPts val="0"/>
                        </a:spcAft>
                        <a:buNone/>
                      </a:pPr>
                      <a:r>
                        <a:rPr lang="en-MY" sz="1000" cap="none">
                          <a:solidFill>
                            <a:schemeClr val="dk1"/>
                          </a:solidFill>
                        </a:rPr>
                        <a:t>3- SMK Seri Permaisuri</a:t>
                      </a:r>
                      <a:endParaRPr sz="1000" cap="none">
                        <a:solidFill>
                          <a:schemeClr val="dk1"/>
                        </a:solidFill>
                      </a:endParaRPr>
                    </a:p>
                    <a:p>
                      <a:pPr marL="0" marR="0" lvl="0" indent="0" algn="l" rtl="0">
                        <a:spcBef>
                          <a:spcPts val="0"/>
                        </a:spcBef>
                        <a:spcAft>
                          <a:spcPts val="0"/>
                        </a:spcAft>
                        <a:buNone/>
                      </a:pPr>
                      <a:r>
                        <a:rPr lang="en-MY" sz="1000" cap="none">
                          <a:solidFill>
                            <a:schemeClr val="dk1"/>
                          </a:solidFill>
                        </a:rPr>
                        <a:t>4- SMK Seri Saujana</a:t>
                      </a:r>
                      <a:endParaRPr sz="1000" cap="none">
                        <a:solidFill>
                          <a:schemeClr val="dk1"/>
                        </a:solidFill>
                      </a:endParaRPr>
                    </a:p>
                    <a:p>
                      <a:pPr marL="0" marR="0" lvl="0" indent="0" algn="l" rtl="0">
                        <a:spcBef>
                          <a:spcPts val="0"/>
                        </a:spcBef>
                        <a:spcAft>
                          <a:spcPts val="0"/>
                        </a:spcAft>
                        <a:buNone/>
                      </a:pPr>
                      <a:r>
                        <a:rPr lang="en-MY" sz="1000" cap="none">
                          <a:solidFill>
                            <a:schemeClr val="dk1"/>
                          </a:solidFill>
                        </a:rPr>
                        <a:t>5- SMKA Slim River</a:t>
                      </a:r>
                      <a:endParaRPr/>
                    </a:p>
                    <a:p>
                      <a:pPr marL="0" marR="0" lvl="0" indent="0" algn="l" rtl="0">
                        <a:spcBef>
                          <a:spcPts val="0"/>
                        </a:spcBef>
                        <a:spcAft>
                          <a:spcPts val="0"/>
                        </a:spcAft>
                        <a:buNone/>
                      </a:pPr>
                      <a:r>
                        <a:rPr lang="en-MY" sz="1000" cap="none">
                          <a:solidFill>
                            <a:schemeClr val="dk1"/>
                          </a:solidFill>
                        </a:rPr>
                        <a:t>7- SMK Bandar Puncak Jalil</a:t>
                      </a:r>
                      <a:endParaRPr/>
                    </a:p>
                    <a:p>
                      <a:pPr marL="0" marR="0" lvl="0" indent="0" algn="l" rtl="0">
                        <a:spcBef>
                          <a:spcPts val="0"/>
                        </a:spcBef>
                        <a:spcAft>
                          <a:spcPts val="0"/>
                        </a:spcAft>
                        <a:buNone/>
                      </a:pPr>
                      <a:r>
                        <a:rPr lang="en-MY" sz="1000" cap="none">
                          <a:solidFill>
                            <a:schemeClr val="dk1"/>
                          </a:solidFill>
                        </a:rPr>
                        <a:t>8- SMK Putra Perdana</a:t>
                      </a:r>
                      <a:endParaRPr/>
                    </a:p>
                    <a:p>
                      <a:pPr marL="0" marR="0" lvl="0" indent="0" algn="l" rtl="0">
                        <a:spcBef>
                          <a:spcPts val="0"/>
                        </a:spcBef>
                        <a:spcAft>
                          <a:spcPts val="0"/>
                        </a:spcAft>
                        <a:buNone/>
                      </a:pPr>
                      <a:r>
                        <a:rPr lang="en-MY" sz="1000" cap="none">
                          <a:solidFill>
                            <a:schemeClr val="dk1"/>
                          </a:solidFill>
                        </a:rPr>
                        <a:t>9- SMK Seri Kembangan</a:t>
                      </a:r>
                      <a:endParaRPr/>
                    </a:p>
                    <a:p>
                      <a:pPr marL="0" marR="0" lvl="0" indent="0" algn="l" rtl="0">
                        <a:spcBef>
                          <a:spcPts val="0"/>
                        </a:spcBef>
                        <a:spcAft>
                          <a:spcPts val="0"/>
                        </a:spcAft>
                        <a:buNone/>
                      </a:pPr>
                      <a:r>
                        <a:rPr lang="en-MY" sz="1000" cap="none">
                          <a:solidFill>
                            <a:schemeClr val="dk1"/>
                          </a:solidFill>
                        </a:rPr>
                        <a:t>10- KPM </a:t>
                      </a:r>
                      <a:endParaRPr/>
                    </a:p>
                    <a:p>
                      <a:pPr marL="0" marR="0" lvl="0" indent="0" algn="l" rtl="0">
                        <a:spcBef>
                          <a:spcPts val="0"/>
                        </a:spcBef>
                        <a:spcAft>
                          <a:spcPts val="0"/>
                        </a:spcAft>
                        <a:buNone/>
                      </a:pPr>
                      <a:r>
                        <a:rPr lang="en-MY" sz="1000" cap="none">
                          <a:solidFill>
                            <a:schemeClr val="dk1"/>
                          </a:solidFill>
                        </a:rPr>
                        <a:t>11- PPD Sepang</a:t>
                      </a:r>
                      <a:endParaRPr/>
                    </a:p>
                    <a:p>
                      <a:pPr marL="0" marR="0" lvl="0" indent="0" algn="l" rtl="0">
                        <a:spcBef>
                          <a:spcPts val="0"/>
                        </a:spcBef>
                        <a:spcAft>
                          <a:spcPts val="0"/>
                        </a:spcAft>
                        <a:buNone/>
                      </a:pPr>
                      <a:r>
                        <a:rPr lang="en-MY" sz="1000" cap="none">
                          <a:solidFill>
                            <a:schemeClr val="dk1"/>
                          </a:solidFill>
                        </a:rPr>
                        <a:t>12- SMK Presint 8 (1)</a:t>
                      </a:r>
                      <a:endParaRPr/>
                    </a:p>
                    <a:p>
                      <a:pPr marL="0" marR="0" lvl="0" indent="0" algn="l" rtl="0">
                        <a:spcBef>
                          <a:spcPts val="0"/>
                        </a:spcBef>
                        <a:spcAft>
                          <a:spcPts val="0"/>
                        </a:spcAft>
                        <a:buNone/>
                      </a:pPr>
                      <a:r>
                        <a:rPr lang="en-MY" sz="1000" cap="none">
                          <a:solidFill>
                            <a:schemeClr val="dk1"/>
                          </a:solidFill>
                        </a:rPr>
                        <a:t>14- Pegawai SBP</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Pengetua</a:t>
                      </a:r>
                      <a:endParaRPr sz="1000"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YDP PIBG</a:t>
                      </a:r>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Teachers</a:t>
                      </a:r>
                      <a:endParaRPr/>
                    </a:p>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https://www.facebook.com/mmumalaysia/videos/1046695486251946</a:t>
                      </a:r>
                      <a:endParaRPr/>
                    </a:p>
                  </a:txBody>
                  <a:tcPr marL="57800" marR="57800" marT="79025" marB="28900"/>
                </a:tc>
                <a:extLst>
                  <a:ext uri="{0D108BD9-81ED-4DB2-BD59-A6C34878D82A}">
                    <a16:rowId xmlns:a16="http://schemas.microsoft.com/office/drawing/2014/main" val="10003"/>
                  </a:ext>
                </a:extLst>
              </a:tr>
            </a:tbl>
          </a:graphicData>
        </a:graphic>
      </p:graphicFrame>
      <p:grpSp>
        <p:nvGrpSpPr>
          <p:cNvPr id="366" name="Google Shape;366;p26"/>
          <p:cNvGrpSpPr/>
          <p:nvPr/>
        </p:nvGrpSpPr>
        <p:grpSpPr>
          <a:xfrm>
            <a:off x="0" y="7822"/>
            <a:ext cx="9440779" cy="666315"/>
            <a:chOff x="0" y="7822"/>
            <a:chExt cx="9440779" cy="666315"/>
          </a:xfrm>
        </p:grpSpPr>
        <p:sp>
          <p:nvSpPr>
            <p:cNvPr id="367" name="Google Shape;367;p26"/>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26"/>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7"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74" name="Google Shape;374;p27"/>
          <p:cNvGraphicFramePr/>
          <p:nvPr/>
        </p:nvGraphicFramePr>
        <p:xfrm>
          <a:off x="1097279" y="2098515"/>
          <a:ext cx="10058425" cy="3414075"/>
        </p:xfrm>
        <a:graphic>
          <a:graphicData uri="http://schemas.openxmlformats.org/drawingml/2006/table">
            <a:tbl>
              <a:tblPr firstRow="1" bandRow="1">
                <a:noFill/>
                <a:tableStyleId>{39BCA296-D77B-4C58-BB32-0C87F64603BF}</a:tableStyleId>
              </a:tblPr>
              <a:tblGrid>
                <a:gridCol w="414575">
                  <a:extLst>
                    <a:ext uri="{9D8B030D-6E8A-4147-A177-3AD203B41FA5}">
                      <a16:colId xmlns:a16="http://schemas.microsoft.com/office/drawing/2014/main" val="20000"/>
                    </a:ext>
                  </a:extLst>
                </a:gridCol>
                <a:gridCol w="3333150">
                  <a:extLst>
                    <a:ext uri="{9D8B030D-6E8A-4147-A177-3AD203B41FA5}">
                      <a16:colId xmlns:a16="http://schemas.microsoft.com/office/drawing/2014/main" val="20001"/>
                    </a:ext>
                  </a:extLst>
                </a:gridCol>
                <a:gridCol w="124440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19250">
                  <a:extLst>
                    <a:ext uri="{9D8B030D-6E8A-4147-A177-3AD203B41FA5}">
                      <a16:colId xmlns:a16="http://schemas.microsoft.com/office/drawing/2014/main" val="20004"/>
                    </a:ext>
                  </a:extLst>
                </a:gridCol>
                <a:gridCol w="1827800">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cap="none">
                          <a:solidFill>
                            <a:schemeClr val="lt1"/>
                          </a:solidFill>
                        </a:rPr>
                        <a:t>NO</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a:p>
                  </a:txBody>
                  <a:tcPr marL="57800" marR="57800" marT="79025" marB="28900" anchor="ctr">
                    <a:solidFill>
                      <a:srgbClr val="0750A4"/>
                    </a:solidFill>
                  </a:tcPr>
                </a:tc>
                <a:tc>
                  <a:txBody>
                    <a:bodyPr/>
                    <a:lstStyle/>
                    <a:p>
                      <a:pPr marL="0" marR="0" lvl="0" indent="0" algn="l" rtl="0">
                        <a:lnSpc>
                          <a:spcPct val="100000"/>
                        </a:lnSpc>
                        <a:spcBef>
                          <a:spcPts val="0"/>
                        </a:spcBef>
                        <a:spcAft>
                          <a:spcPts val="0"/>
                        </a:spcAft>
                        <a:buClr>
                          <a:schemeClr val="lt1"/>
                        </a:buClr>
                        <a:buSzPts val="1400"/>
                        <a:buFont typeface="Calibri"/>
                        <a:buNone/>
                      </a:pPr>
                      <a:r>
                        <a:rPr lang="en-MY" sz="1400" b="0" cap="none">
                          <a:solidFill>
                            <a:schemeClr val="lt1"/>
                          </a:solidFill>
                        </a:rPr>
                        <a:t>Link</a:t>
                      </a:r>
                      <a:endParaRPr/>
                    </a:p>
                    <a:p>
                      <a:pPr marL="0" marR="0" lvl="0" indent="0" algn="l" rtl="0">
                        <a:spcBef>
                          <a:spcPts val="0"/>
                        </a:spcBef>
                        <a:spcAft>
                          <a:spcPts val="0"/>
                        </a:spcAft>
                        <a:buNone/>
                      </a:pPr>
                      <a:endParaRPr sz="1400" b="0" cap="none">
                        <a:solidFill>
                          <a:schemeClr val="lt1"/>
                        </a:solidFill>
                      </a:endParaRPr>
                    </a:p>
                  </a:txBody>
                  <a:tcPr marL="57800" marR="57800" marT="79025" marB="28900" anchor="ctr">
                    <a:solidFill>
                      <a:srgbClr val="0750A4"/>
                    </a:solidFill>
                  </a:tcPr>
                </a:tc>
                <a:extLst>
                  <a:ext uri="{0D108BD9-81ED-4DB2-BD59-A6C34878D82A}">
                    <a16:rowId xmlns:a16="http://schemas.microsoft.com/office/drawing/2014/main" val="10000"/>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22</a:t>
                      </a:r>
                      <a:endParaRPr/>
                    </a:p>
                  </a:txBody>
                  <a:tcPr marL="68475" marR="68475" marT="34225" marB="28525"/>
                </a:tc>
                <a:tc>
                  <a:txBody>
                    <a:bodyPr/>
                    <a:lstStyle/>
                    <a:p>
                      <a:pPr marL="0" marR="0" lvl="0" indent="0" algn="l" rtl="0">
                        <a:spcBef>
                          <a:spcPts val="0"/>
                        </a:spcBef>
                        <a:spcAft>
                          <a:spcPts val="0"/>
                        </a:spcAft>
                        <a:buNone/>
                      </a:pPr>
                      <a:r>
                        <a:rPr lang="en-MY" sz="1000"/>
                        <a:t>Lawatan Guru RBT ke MMU</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t>14/06/2022</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1- SMK Seri Saujana</a:t>
                      </a:r>
                      <a:endParaRPr sz="1000" cap="none">
                        <a:solidFill>
                          <a:schemeClr val="dk1"/>
                        </a:solidFill>
                        <a:latin typeface="Calibri"/>
                        <a:ea typeface="Calibri"/>
                        <a:cs typeface="Calibri"/>
                        <a:sym typeface="Calibri"/>
                      </a:endParaRPr>
                    </a:p>
                    <a:p>
                      <a:pPr marL="0" marR="0" lvl="0" indent="0" algn="l" rtl="0">
                        <a:spcBef>
                          <a:spcPts val="0"/>
                        </a:spcBef>
                        <a:spcAft>
                          <a:spcPts val="0"/>
                        </a:spcAft>
                        <a:buNone/>
                      </a:pPr>
                      <a:r>
                        <a:rPr lang="en-MY" sz="1000" cap="none">
                          <a:solidFill>
                            <a:schemeClr val="dk1"/>
                          </a:solidFill>
                          <a:latin typeface="Calibri"/>
                          <a:ea typeface="Calibri"/>
                          <a:cs typeface="Calibri"/>
                          <a:sym typeface="Calibri"/>
                        </a:rPr>
                        <a:t>2- SMK Seri Permaisuri</a:t>
                      </a:r>
                      <a:endParaRPr sz="1000" cap="none">
                        <a:solidFill>
                          <a:schemeClr val="dk1"/>
                        </a:solidFill>
                        <a:latin typeface="Calibri"/>
                        <a:ea typeface="Calibri"/>
                        <a:cs typeface="Calibri"/>
                        <a:sym typeface="Calibri"/>
                      </a:endParaRPr>
                    </a:p>
                    <a:p>
                      <a:pPr marL="0" marR="0" lvl="0" indent="0" algn="l" rtl="0">
                        <a:spcBef>
                          <a:spcPts val="0"/>
                        </a:spcBef>
                        <a:spcAft>
                          <a:spcPts val="0"/>
                        </a:spcAft>
                        <a:buNone/>
                      </a:pPr>
                      <a:r>
                        <a:rPr lang="en-MY" sz="1000" cap="none">
                          <a:solidFill>
                            <a:schemeClr val="dk1"/>
                          </a:solidFill>
                          <a:latin typeface="Calibri"/>
                          <a:ea typeface="Calibri"/>
                          <a:cs typeface="Calibri"/>
                          <a:sym typeface="Calibri"/>
                        </a:rPr>
                        <a:t>3- SMK Dang Anum</a:t>
                      </a:r>
                      <a:endParaRPr/>
                    </a:p>
                    <a:p>
                      <a:pPr marL="0" marR="0" lvl="0" indent="0" algn="l" rtl="0">
                        <a:spcBef>
                          <a:spcPts val="0"/>
                        </a:spcBef>
                        <a:spcAft>
                          <a:spcPts val="0"/>
                        </a:spcAft>
                        <a:buNone/>
                      </a:pPr>
                      <a:r>
                        <a:rPr lang="en-MY" sz="1000" cap="none">
                          <a:solidFill>
                            <a:schemeClr val="dk1"/>
                          </a:solidFill>
                          <a:latin typeface="Calibri"/>
                          <a:ea typeface="Calibri"/>
                          <a:cs typeface="Calibri"/>
                          <a:sym typeface="Calibri"/>
                        </a:rPr>
                        <a:t>4- SMK Sains Muar</a:t>
                      </a:r>
                      <a:endParaRPr/>
                    </a:p>
                    <a:p>
                      <a:pPr marL="0" marR="0" lvl="0" indent="0" algn="l" rtl="0">
                        <a:spcBef>
                          <a:spcPts val="0"/>
                        </a:spcBef>
                        <a:spcAft>
                          <a:spcPts val="0"/>
                        </a:spcAft>
                        <a:buNone/>
                      </a:pPr>
                      <a:r>
                        <a:rPr lang="en-MY" sz="1000" cap="none">
                          <a:solidFill>
                            <a:schemeClr val="dk1"/>
                          </a:solidFill>
                          <a:latin typeface="Calibri"/>
                          <a:ea typeface="Calibri"/>
                          <a:cs typeface="Calibri"/>
                          <a:sym typeface="Calibri"/>
                        </a:rPr>
                        <a:t>5- SMK Putra Perdana</a:t>
                      </a:r>
                      <a:endParaRPr/>
                    </a:p>
                    <a:p>
                      <a:pPr marL="0" marR="0" lvl="0" indent="0" algn="l" rtl="0">
                        <a:spcBef>
                          <a:spcPts val="0"/>
                        </a:spcBef>
                        <a:spcAft>
                          <a:spcPts val="0"/>
                        </a:spcAft>
                        <a:buNone/>
                      </a:pPr>
                      <a:r>
                        <a:rPr lang="en-MY" sz="1000" cap="none">
                          <a:solidFill>
                            <a:schemeClr val="dk1"/>
                          </a:solidFill>
                          <a:latin typeface="Calibri"/>
                          <a:ea typeface="Calibri"/>
                          <a:cs typeface="Calibri"/>
                          <a:sym typeface="Calibri"/>
                        </a:rPr>
                        <a:t>6- SMK Seri Kembangan</a:t>
                      </a:r>
                      <a:endParaRPr/>
                    </a:p>
                    <a:p>
                      <a:pPr marL="0" marR="0" lvl="0" indent="0" algn="l" rtl="0">
                        <a:spcBef>
                          <a:spcPts val="0"/>
                        </a:spcBef>
                        <a:spcAft>
                          <a:spcPts val="0"/>
                        </a:spcAft>
                        <a:buNone/>
                      </a:pPr>
                      <a:r>
                        <a:rPr lang="en-MY" sz="1000" cap="none">
                          <a:solidFill>
                            <a:schemeClr val="dk1"/>
                          </a:solidFill>
                          <a:latin typeface="Calibri"/>
                          <a:ea typeface="Calibri"/>
                          <a:cs typeface="Calibri"/>
                          <a:sym typeface="Calibri"/>
                        </a:rPr>
                        <a:t>7- SMK Bandar Puncak Jalil</a:t>
                      </a:r>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30 RBT Teachers</a:t>
                      </a:r>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https://www.facebook.com/mmumalaysia/videos/363089615914208</a:t>
                      </a:r>
                      <a:endParaRPr/>
                    </a:p>
                  </a:txBody>
                  <a:tcPr marL="57800" marR="57800" marT="79025" marB="28900"/>
                </a:tc>
                <a:extLst>
                  <a:ext uri="{0D108BD9-81ED-4DB2-BD59-A6C34878D82A}">
                    <a16:rowId xmlns:a16="http://schemas.microsoft.com/office/drawing/2014/main" val="10001"/>
                  </a:ext>
                </a:extLst>
              </a:tr>
              <a:tr h="687975">
                <a:tc>
                  <a:txBody>
                    <a:bodyPr/>
                    <a:lstStyle/>
                    <a:p>
                      <a:pPr marL="0" marR="0" lvl="0" indent="0" algn="l" rtl="0">
                        <a:spcBef>
                          <a:spcPts val="0"/>
                        </a:spcBef>
                        <a:spcAft>
                          <a:spcPts val="0"/>
                        </a:spcAft>
                        <a:buNone/>
                      </a:pPr>
                      <a:r>
                        <a:rPr lang="en-MY" sz="1000">
                          <a:latin typeface="Calibri"/>
                          <a:ea typeface="Calibri"/>
                          <a:cs typeface="Calibri"/>
                          <a:sym typeface="Calibri"/>
                        </a:rPr>
                        <a:t>23</a:t>
                      </a:r>
                      <a:endParaRPr/>
                    </a:p>
                  </a:txBody>
                  <a:tcPr marL="68475" marR="68475" marT="34225" marB="28525"/>
                </a:tc>
                <a:tc>
                  <a:txBody>
                    <a:bodyPr/>
                    <a:lstStyle/>
                    <a:p>
                      <a:pPr marL="0" marR="0" lvl="0" indent="0" algn="l" rtl="0">
                        <a:spcBef>
                          <a:spcPts val="0"/>
                        </a:spcBef>
                        <a:spcAft>
                          <a:spcPts val="0"/>
                        </a:spcAft>
                        <a:buNone/>
                      </a:pPr>
                      <a:r>
                        <a:rPr lang="en-MY" sz="1000"/>
                        <a:t>Libat Urus Program Sekolah Angkat SM Sultan Alam Shah</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t>17/06/2022</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a:t>SM Sultan Alam Shah</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Pengetua</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Penolong Kanan Pentadbiran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Matapelajaran</a:t>
                      </a:r>
                      <a:endParaRPr sz="1000" cap="none">
                        <a:solidFill>
                          <a:schemeClr val="dk1"/>
                        </a:solidFill>
                      </a:endParaRPr>
                    </a:p>
                    <a:p>
                      <a:pPr marL="171450" marR="0" lvl="0" indent="-171450" algn="l" rtl="0">
                        <a:spcBef>
                          <a:spcPts val="0"/>
                        </a:spcBef>
                        <a:spcAft>
                          <a:spcPts val="0"/>
                        </a:spcAft>
                        <a:buClr>
                          <a:schemeClr val="dk1"/>
                        </a:buClr>
                        <a:buSzPts val="1000"/>
                        <a:buFont typeface="Calibri"/>
                        <a:buChar char="-"/>
                      </a:pPr>
                      <a:r>
                        <a:rPr lang="en-MY" sz="1000" cap="none">
                          <a:solidFill>
                            <a:schemeClr val="dk1"/>
                          </a:solidFill>
                        </a:rPr>
                        <a:t>Guru Kaunseling</a:t>
                      </a:r>
                      <a:endParaRPr sz="1000" cap="none">
                        <a:solidFill>
                          <a:schemeClr val="dk1"/>
                        </a:solidFill>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cap="none">
                          <a:solidFill>
                            <a:schemeClr val="dk1"/>
                          </a:solidFill>
                          <a:latin typeface="Calibri"/>
                          <a:ea typeface="Calibri"/>
                          <a:cs typeface="Calibri"/>
                          <a:sym typeface="Calibri"/>
                        </a:rPr>
                        <a:t>https://www.facebook.com/mmumalaysia/videos/3190746521213513</a:t>
                      </a:r>
                      <a:endParaRPr/>
                    </a:p>
                  </a:txBody>
                  <a:tcPr marL="57800" marR="57800" marT="79025" marB="28900"/>
                </a:tc>
                <a:extLst>
                  <a:ext uri="{0D108BD9-81ED-4DB2-BD59-A6C34878D82A}">
                    <a16:rowId xmlns:a16="http://schemas.microsoft.com/office/drawing/2014/main" val="10002"/>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24</a:t>
                      </a:r>
                      <a:endParaRPr/>
                    </a:p>
                  </a:txBody>
                  <a:tcPr marL="68475" marR="68475" marT="34225" marB="28525"/>
                </a:tc>
                <a:tc>
                  <a:txBody>
                    <a:bodyPr/>
                    <a:lstStyle/>
                    <a:p>
                      <a:pPr marL="0" marR="0" lvl="0" indent="0" algn="l" rtl="0">
                        <a:spcBef>
                          <a:spcPts val="0"/>
                        </a:spcBef>
                        <a:spcAft>
                          <a:spcPts val="0"/>
                        </a:spcAft>
                        <a:buNone/>
                      </a:pPr>
                      <a:r>
                        <a:rPr lang="en-MY" sz="1000"/>
                        <a:t>Pendedahan Kerjaya dan Hala Tuju Pelajar SMK Dang Anum</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t>29/06/2022</a:t>
                      </a: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a:t>SMK Dang Anum</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150 leads name</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3"/>
                  </a:ext>
                </a:extLst>
              </a:tr>
            </a:tbl>
          </a:graphicData>
        </a:graphic>
      </p:graphicFrame>
      <p:grpSp>
        <p:nvGrpSpPr>
          <p:cNvPr id="375" name="Google Shape;375;p27"/>
          <p:cNvGrpSpPr/>
          <p:nvPr/>
        </p:nvGrpSpPr>
        <p:grpSpPr>
          <a:xfrm>
            <a:off x="0" y="7822"/>
            <a:ext cx="9440779" cy="666315"/>
            <a:chOff x="0" y="7822"/>
            <a:chExt cx="9440779" cy="666315"/>
          </a:xfrm>
        </p:grpSpPr>
        <p:sp>
          <p:nvSpPr>
            <p:cNvPr id="376" name="Google Shape;376;p27"/>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7"/>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8"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83" name="Google Shape;383;p28"/>
          <p:cNvGraphicFramePr/>
          <p:nvPr/>
        </p:nvGraphicFramePr>
        <p:xfrm>
          <a:off x="1066800" y="1034425"/>
          <a:ext cx="10058425" cy="4789125"/>
        </p:xfrm>
        <a:graphic>
          <a:graphicData uri="http://schemas.openxmlformats.org/drawingml/2006/table">
            <a:tbl>
              <a:tblPr firstRow="1" bandRow="1">
                <a:noFill/>
                <a:tableStyleId>{39BCA296-D77B-4C58-BB32-0C87F64603BF}</a:tableStyleId>
              </a:tblPr>
              <a:tblGrid>
                <a:gridCol w="414575">
                  <a:extLst>
                    <a:ext uri="{9D8B030D-6E8A-4147-A177-3AD203B41FA5}">
                      <a16:colId xmlns:a16="http://schemas.microsoft.com/office/drawing/2014/main" val="20000"/>
                    </a:ext>
                  </a:extLst>
                </a:gridCol>
                <a:gridCol w="3333150">
                  <a:extLst>
                    <a:ext uri="{9D8B030D-6E8A-4147-A177-3AD203B41FA5}">
                      <a16:colId xmlns:a16="http://schemas.microsoft.com/office/drawing/2014/main" val="20001"/>
                    </a:ext>
                  </a:extLst>
                </a:gridCol>
                <a:gridCol w="124440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19250">
                  <a:extLst>
                    <a:ext uri="{9D8B030D-6E8A-4147-A177-3AD203B41FA5}">
                      <a16:colId xmlns:a16="http://schemas.microsoft.com/office/drawing/2014/main" val="20004"/>
                    </a:ext>
                  </a:extLst>
                </a:gridCol>
                <a:gridCol w="1827800">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cap="none">
                          <a:solidFill>
                            <a:schemeClr val="lt1"/>
                          </a:solidFill>
                        </a:rPr>
                        <a:t>NO</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a:p>
                  </a:txBody>
                  <a:tcPr marL="57800" marR="57800" marT="79025" marB="28900" anchor="ctr">
                    <a:solidFill>
                      <a:srgbClr val="0750A4"/>
                    </a:solidFill>
                  </a:tcPr>
                </a:tc>
                <a:tc>
                  <a:txBody>
                    <a:bodyPr/>
                    <a:lstStyle/>
                    <a:p>
                      <a:pPr marL="0" marR="0" lvl="0" indent="0" algn="l" rtl="0">
                        <a:lnSpc>
                          <a:spcPct val="100000"/>
                        </a:lnSpc>
                        <a:spcBef>
                          <a:spcPts val="0"/>
                        </a:spcBef>
                        <a:spcAft>
                          <a:spcPts val="0"/>
                        </a:spcAft>
                        <a:buClr>
                          <a:schemeClr val="lt1"/>
                        </a:buClr>
                        <a:buSzPts val="1400"/>
                        <a:buFont typeface="Calibri"/>
                        <a:buNone/>
                      </a:pPr>
                      <a:r>
                        <a:rPr lang="en-MY" sz="1400" b="0" cap="none">
                          <a:solidFill>
                            <a:schemeClr val="lt1"/>
                          </a:solidFill>
                        </a:rPr>
                        <a:t>Link</a:t>
                      </a:r>
                      <a:endParaRPr/>
                    </a:p>
                    <a:p>
                      <a:pPr marL="0" marR="0" lvl="0" indent="0" algn="l" rtl="0">
                        <a:spcBef>
                          <a:spcPts val="0"/>
                        </a:spcBef>
                        <a:spcAft>
                          <a:spcPts val="0"/>
                        </a:spcAft>
                        <a:buNone/>
                      </a:pPr>
                      <a:endParaRPr sz="1400" b="0" cap="none">
                        <a:solidFill>
                          <a:schemeClr val="lt1"/>
                        </a:solidFill>
                      </a:endParaRPr>
                    </a:p>
                  </a:txBody>
                  <a:tcPr marL="57800" marR="57800" marT="79025" marB="28900" anchor="ctr">
                    <a:solidFill>
                      <a:srgbClr val="0750A4"/>
                    </a:solidFill>
                  </a:tcPr>
                </a:tc>
                <a:extLst>
                  <a:ext uri="{0D108BD9-81ED-4DB2-BD59-A6C34878D82A}">
                    <a16:rowId xmlns:a16="http://schemas.microsoft.com/office/drawing/2014/main" val="10000"/>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25</a:t>
                      </a:r>
                      <a:endParaRPr/>
                    </a:p>
                  </a:txBody>
                  <a:tcPr marL="68475" marR="68475" marT="34225" marB="28525"/>
                </a:tc>
                <a:tc>
                  <a:txBody>
                    <a:bodyPr/>
                    <a:lstStyle/>
                    <a:p>
                      <a:pPr marL="0" marR="0" lvl="0" indent="0" algn="l" rtl="0">
                        <a:spcBef>
                          <a:spcPts val="0"/>
                        </a:spcBef>
                        <a:spcAft>
                          <a:spcPts val="0"/>
                        </a:spcAft>
                        <a:buNone/>
                      </a:pPr>
                      <a:r>
                        <a:rPr lang="en-MY" sz="1000"/>
                        <a:t>Kunjung Hormat MMU ke SMK Tunku Besar Burhanuddin</a:t>
                      </a:r>
                      <a:br>
                        <a:rPr lang="en-MY" sz="1000"/>
                      </a:b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01/07/2022</a:t>
                      </a:r>
                      <a:endParaRPr/>
                    </a:p>
                  </a:txBody>
                  <a:tcPr marL="68475" marR="68475" marT="34225" marB="34225"/>
                </a:tc>
                <a:tc>
                  <a:txBody>
                    <a:bodyPr/>
                    <a:lstStyle/>
                    <a:p>
                      <a:pPr marL="0" marR="0" lvl="0" indent="0" algn="l" rtl="0">
                        <a:spcBef>
                          <a:spcPts val="0"/>
                        </a:spcBef>
                        <a:spcAft>
                          <a:spcPts val="0"/>
                        </a:spcAft>
                        <a:buNone/>
                      </a:pPr>
                      <a:r>
                        <a:rPr lang="en-MY" sz="1000"/>
                        <a:t>SMK Tunku Besar Burhanuddin</a:t>
                      </a:r>
                      <a:br>
                        <a:rPr lang="en-MY" sz="1000"/>
                      </a:b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150 Leads</a:t>
                      </a:r>
                      <a:endParaRPr/>
                    </a:p>
                  </a:txBody>
                  <a:tcPr marL="57800" marR="57800" marT="79025" marB="28900"/>
                </a:tc>
                <a:tc>
                  <a:txBody>
                    <a:bodyPr/>
                    <a:lstStyle/>
                    <a:p>
                      <a:pPr marL="171450" marR="0" lvl="0" indent="-171450" algn="l" rtl="0">
                        <a:spcBef>
                          <a:spcPts val="0"/>
                        </a:spcBef>
                        <a:spcAft>
                          <a:spcPts val="0"/>
                        </a:spcAft>
                        <a:buClr>
                          <a:schemeClr val="dk1"/>
                        </a:buClr>
                        <a:buSzPts val="1000"/>
                        <a:buFont typeface="Calibri"/>
                        <a:buChar char="-"/>
                      </a:pPr>
                      <a:r>
                        <a:rPr lang="en-MY" sz="1000" u="sng"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https://www.facebook.com/mmumalaysia/videos/455105439283109</a:t>
                      </a:r>
                      <a:endParaRPr sz="1000" cap="none">
                        <a:solidFill>
                          <a:schemeClr val="dk1"/>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000"/>
                        <a:buFont typeface="Calibri"/>
                        <a:buChar char="-"/>
                      </a:pPr>
                      <a:r>
                        <a:rPr lang="en-MY" sz="1000" u="sng"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https://www.youtube.com/watch?v=7gjZN_2w-Ac</a:t>
                      </a: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1"/>
                  </a:ext>
                </a:extLst>
              </a:tr>
              <a:tr h="687975">
                <a:tc>
                  <a:txBody>
                    <a:bodyPr/>
                    <a:lstStyle/>
                    <a:p>
                      <a:pPr marL="0" marR="0" lvl="0" indent="0" algn="l" rtl="0">
                        <a:spcBef>
                          <a:spcPts val="0"/>
                        </a:spcBef>
                        <a:spcAft>
                          <a:spcPts val="0"/>
                        </a:spcAft>
                        <a:buNone/>
                      </a:pPr>
                      <a:r>
                        <a:rPr lang="en-MY" sz="1000">
                          <a:latin typeface="Calibri"/>
                          <a:ea typeface="Calibri"/>
                          <a:cs typeface="Calibri"/>
                          <a:sym typeface="Calibri"/>
                        </a:rPr>
                        <a:t>26</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SMART Farming Initiative – SMK Seri Saujana X MMU FOE Team</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14/07/2022</a:t>
                      </a:r>
                      <a:endParaRPr/>
                    </a:p>
                  </a:txBody>
                  <a:tcPr marL="68475" marR="68475" marT="34225" marB="34225"/>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SMK Seri Saujana</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Collaborations on technology SMART Farming with school </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2"/>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27</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Kunjung Balas Presiden MMU ke SMK Cyberjaya</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8/08/2022</a:t>
                      </a:r>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Cyberjaya</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3"/>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28</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Kunjung Hormat SMK Seri Perak</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17/08/2022</a:t>
                      </a:r>
                      <a:endParaRPr/>
                    </a:p>
                  </a:txBody>
                  <a:tcPr marL="68475" marR="68475" marT="34225" marB="34225"/>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SMK Seri Perak</a:t>
                      </a:r>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45 leads</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4"/>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29</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Perkampungan Kepimpinan SMK Bandar Puncak Jalil</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26-28 / 08/2022</a:t>
                      </a:r>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Bandar Puncak Jalil</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80 Leads</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5"/>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31</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Program Sekolah Angkat di SMK Seri Kembangan</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28/10/2022</a:t>
                      </a:r>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Seri Kembangan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80 Leads</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6"/>
                  </a:ext>
                </a:extLst>
              </a:tr>
              <a:tr h="503550">
                <a:tc>
                  <a:txBody>
                    <a:bodyPr/>
                    <a:lstStyle/>
                    <a:p>
                      <a:pPr marL="0" marR="0" lvl="0" indent="0" algn="l" rtl="0">
                        <a:spcBef>
                          <a:spcPts val="0"/>
                        </a:spcBef>
                        <a:spcAft>
                          <a:spcPts val="0"/>
                        </a:spcAft>
                        <a:buNone/>
                      </a:pPr>
                      <a:r>
                        <a:rPr lang="en-MY" sz="1000">
                          <a:latin typeface="Calibri"/>
                          <a:ea typeface="Calibri"/>
                          <a:cs typeface="Calibri"/>
                          <a:sym typeface="Calibri"/>
                        </a:rPr>
                        <a:t>32</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Karnival Kerjaya di Sekolah Angkat MMU SMK Bandar Puncak Jalil</a:t>
                      </a:r>
                      <a:endParaRPr/>
                    </a:p>
                  </a:txBody>
                  <a:tcPr marL="68475" marR="68475" marT="34225" marB="28525"/>
                </a:tc>
                <a:tc>
                  <a:txBody>
                    <a:bodyPr/>
                    <a:lstStyle/>
                    <a:p>
                      <a:pPr marL="0" marR="0" lvl="0" indent="0" algn="l" rtl="0">
                        <a:lnSpc>
                          <a:spcPct val="100000"/>
                        </a:lnSpc>
                        <a:spcBef>
                          <a:spcPts val="0"/>
                        </a:spcBef>
                        <a:spcAft>
                          <a:spcPts val="0"/>
                        </a:spcAft>
                        <a:buClr>
                          <a:schemeClr val="dk1"/>
                        </a:buClr>
                        <a:buSzPts val="1000"/>
                        <a:buFont typeface="Calibri"/>
                        <a:buNone/>
                      </a:pPr>
                      <a:r>
                        <a:rPr lang="en-MY" sz="1000">
                          <a:latin typeface="Calibri"/>
                          <a:ea typeface="Calibri"/>
                          <a:cs typeface="Calibri"/>
                          <a:sym typeface="Calibri"/>
                        </a:rPr>
                        <a:t>28/10/2022</a:t>
                      </a:r>
                      <a:endParaRPr/>
                    </a:p>
                    <a:p>
                      <a:pPr marL="0" marR="0" lvl="0" indent="0" algn="l" rtl="0">
                        <a:spcBef>
                          <a:spcPts val="0"/>
                        </a:spcBef>
                        <a:spcAft>
                          <a:spcPts val="0"/>
                        </a:spcAft>
                        <a:buNone/>
                      </a:pP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Bandar Puncak Jalil</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250 Leads</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7"/>
                  </a:ext>
                </a:extLst>
              </a:tr>
            </a:tbl>
          </a:graphicData>
        </a:graphic>
      </p:graphicFrame>
      <p:grpSp>
        <p:nvGrpSpPr>
          <p:cNvPr id="384" name="Google Shape;384;p28"/>
          <p:cNvGrpSpPr/>
          <p:nvPr/>
        </p:nvGrpSpPr>
        <p:grpSpPr>
          <a:xfrm>
            <a:off x="0" y="7822"/>
            <a:ext cx="9440779" cy="666315"/>
            <a:chOff x="0" y="7822"/>
            <a:chExt cx="9440779" cy="666315"/>
          </a:xfrm>
        </p:grpSpPr>
        <p:sp>
          <p:nvSpPr>
            <p:cNvPr id="385" name="Google Shape;385;p28"/>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8"/>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9"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aphicFrame>
        <p:nvGraphicFramePr>
          <p:cNvPr id="392" name="Google Shape;392;p29"/>
          <p:cNvGraphicFramePr/>
          <p:nvPr/>
        </p:nvGraphicFramePr>
        <p:xfrm>
          <a:off x="1069129" y="1534297"/>
          <a:ext cx="10053750" cy="2854100"/>
        </p:xfrm>
        <a:graphic>
          <a:graphicData uri="http://schemas.openxmlformats.org/drawingml/2006/table">
            <a:tbl>
              <a:tblPr firstRow="1" bandRow="1">
                <a:noFill/>
                <a:tableStyleId>{39BCA296-D77B-4C58-BB32-0C87F64603BF}</a:tableStyleId>
              </a:tblPr>
              <a:tblGrid>
                <a:gridCol w="409900">
                  <a:extLst>
                    <a:ext uri="{9D8B030D-6E8A-4147-A177-3AD203B41FA5}">
                      <a16:colId xmlns:a16="http://schemas.microsoft.com/office/drawing/2014/main" val="20000"/>
                    </a:ext>
                  </a:extLst>
                </a:gridCol>
                <a:gridCol w="3333150">
                  <a:extLst>
                    <a:ext uri="{9D8B030D-6E8A-4147-A177-3AD203B41FA5}">
                      <a16:colId xmlns:a16="http://schemas.microsoft.com/office/drawing/2014/main" val="20001"/>
                    </a:ext>
                  </a:extLst>
                </a:gridCol>
                <a:gridCol w="124440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19250">
                  <a:extLst>
                    <a:ext uri="{9D8B030D-6E8A-4147-A177-3AD203B41FA5}">
                      <a16:colId xmlns:a16="http://schemas.microsoft.com/office/drawing/2014/main" val="20004"/>
                    </a:ext>
                  </a:extLst>
                </a:gridCol>
                <a:gridCol w="1827800">
                  <a:extLst>
                    <a:ext uri="{9D8B030D-6E8A-4147-A177-3AD203B41FA5}">
                      <a16:colId xmlns:a16="http://schemas.microsoft.com/office/drawing/2014/main" val="20005"/>
                    </a:ext>
                  </a:extLst>
                </a:gridCol>
              </a:tblGrid>
              <a:tr h="561075">
                <a:tc>
                  <a:txBody>
                    <a:bodyPr/>
                    <a:lstStyle/>
                    <a:p>
                      <a:pPr marL="0" marR="0" lvl="0" indent="0" algn="l" rtl="0">
                        <a:spcBef>
                          <a:spcPts val="0"/>
                        </a:spcBef>
                        <a:spcAft>
                          <a:spcPts val="0"/>
                        </a:spcAft>
                        <a:buNone/>
                      </a:pPr>
                      <a:r>
                        <a:rPr lang="en-MY" sz="1400" b="0" cap="none">
                          <a:solidFill>
                            <a:schemeClr val="lt1"/>
                          </a:solidFill>
                        </a:rPr>
                        <a:t>NO</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Activity</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Event Date</a:t>
                      </a:r>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School Name</a:t>
                      </a:r>
                      <a:endParaRPr sz="1400" b="0" cap="none">
                        <a:solidFill>
                          <a:schemeClr val="lt1"/>
                        </a:solidFill>
                        <a:latin typeface="Calibri"/>
                        <a:ea typeface="Calibri"/>
                        <a:cs typeface="Calibri"/>
                        <a:sym typeface="Calibri"/>
                      </a:endParaRPr>
                    </a:p>
                  </a:txBody>
                  <a:tcPr marL="57800" marR="57800" marT="79025" marB="28900" anchor="ctr">
                    <a:solidFill>
                      <a:srgbClr val="0750A4"/>
                    </a:solidFill>
                  </a:tcPr>
                </a:tc>
                <a:tc>
                  <a:txBody>
                    <a:bodyPr/>
                    <a:lstStyle/>
                    <a:p>
                      <a:pPr marL="0" marR="0" lvl="0" indent="0" algn="l" rtl="0">
                        <a:spcBef>
                          <a:spcPts val="0"/>
                        </a:spcBef>
                        <a:spcAft>
                          <a:spcPts val="0"/>
                        </a:spcAft>
                        <a:buNone/>
                      </a:pPr>
                      <a:r>
                        <a:rPr lang="en-MY" sz="1400" b="0" cap="none">
                          <a:solidFill>
                            <a:schemeClr val="lt1"/>
                          </a:solidFill>
                        </a:rPr>
                        <a:t>Outcome/Impact</a:t>
                      </a:r>
                      <a:endParaRPr/>
                    </a:p>
                  </a:txBody>
                  <a:tcPr marL="57800" marR="57800" marT="79025" marB="28900" anchor="ctr">
                    <a:solidFill>
                      <a:srgbClr val="0750A4"/>
                    </a:solidFill>
                  </a:tcPr>
                </a:tc>
                <a:tc>
                  <a:txBody>
                    <a:bodyPr/>
                    <a:lstStyle/>
                    <a:p>
                      <a:pPr marL="0" marR="0" lvl="0" indent="0" algn="l" rtl="0">
                        <a:lnSpc>
                          <a:spcPct val="100000"/>
                        </a:lnSpc>
                        <a:spcBef>
                          <a:spcPts val="0"/>
                        </a:spcBef>
                        <a:spcAft>
                          <a:spcPts val="0"/>
                        </a:spcAft>
                        <a:buClr>
                          <a:schemeClr val="lt1"/>
                        </a:buClr>
                        <a:buSzPts val="1400"/>
                        <a:buFont typeface="Calibri"/>
                        <a:buNone/>
                      </a:pPr>
                      <a:r>
                        <a:rPr lang="en-MY" sz="1400" b="0" cap="none">
                          <a:solidFill>
                            <a:schemeClr val="lt1"/>
                          </a:solidFill>
                        </a:rPr>
                        <a:t>Link</a:t>
                      </a:r>
                      <a:endParaRPr/>
                    </a:p>
                    <a:p>
                      <a:pPr marL="0" marR="0" lvl="0" indent="0" algn="l" rtl="0">
                        <a:spcBef>
                          <a:spcPts val="0"/>
                        </a:spcBef>
                        <a:spcAft>
                          <a:spcPts val="0"/>
                        </a:spcAft>
                        <a:buNone/>
                      </a:pPr>
                      <a:endParaRPr sz="1400" b="0" cap="none">
                        <a:solidFill>
                          <a:schemeClr val="lt1"/>
                        </a:solidFill>
                      </a:endParaRPr>
                    </a:p>
                  </a:txBody>
                  <a:tcPr marL="57800" marR="57800" marT="79025" marB="28900" anchor="ctr">
                    <a:solidFill>
                      <a:srgbClr val="0750A4"/>
                    </a:solidFill>
                  </a:tcPr>
                </a:tc>
                <a:extLst>
                  <a:ext uri="{0D108BD9-81ED-4DB2-BD59-A6C34878D82A}">
                    <a16:rowId xmlns:a16="http://schemas.microsoft.com/office/drawing/2014/main" val="10000"/>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33</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Teknik Menjawab Soalan SPM - SMK Cyberjaya</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8/11/2022</a:t>
                      </a:r>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Cyberjaya</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200 Leads </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1"/>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34</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Jelajah Hibrid MMU Oasis 2022- SMK Changlun</a:t>
                      </a: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5/12/2022</a:t>
                      </a:r>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Changlun</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a:solidFill>
                            <a:schemeClr val="dk1"/>
                          </a:solidFill>
                          <a:latin typeface="Calibri"/>
                          <a:ea typeface="Calibri"/>
                          <a:cs typeface="Calibri"/>
                          <a:sym typeface="Calibri"/>
                        </a:rPr>
                        <a:t>form 5 and  form 6 student</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r>
                        <a:rPr lang="en-MY" sz="1000" u="sng">
                          <a:solidFill>
                            <a:schemeClr val="hlink"/>
                          </a:solidFill>
                          <a:latin typeface="Calibri"/>
                          <a:ea typeface="Calibri"/>
                          <a:cs typeface="Calibri"/>
                          <a:sym typeface="Calibri"/>
                          <a:hlinkClick r:id="rId4"/>
                        </a:rPr>
                        <a:t>https://www.youtube.com/watch?v=lfBfk5Wy1X4</a:t>
                      </a:r>
                      <a:endParaRPr sz="1000">
                        <a:solidFill>
                          <a:schemeClr val="dk1"/>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Calibri"/>
                        <a:buNone/>
                      </a:pPr>
                      <a:r>
                        <a:rPr lang="en-MY" sz="1000">
                          <a:solidFill>
                            <a:schemeClr val="dk1"/>
                          </a:solidFill>
                          <a:latin typeface="Calibri"/>
                          <a:ea typeface="Calibri"/>
                          <a:cs typeface="Calibri"/>
                          <a:sym typeface="Calibri"/>
                        </a:rPr>
                        <a:t>https://www.youtube.com/watch?v=nJzaFyQekCg</a:t>
                      </a:r>
                      <a:endParaRPr sz="1000">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2"/>
                  </a:ext>
                </a:extLst>
              </a:tr>
              <a:tr h="426100">
                <a:tc>
                  <a:txBody>
                    <a:bodyPr/>
                    <a:lstStyle/>
                    <a:p>
                      <a:pPr marL="0" marR="0" lvl="0" indent="0" algn="l" rtl="0">
                        <a:spcBef>
                          <a:spcPts val="0"/>
                        </a:spcBef>
                        <a:spcAft>
                          <a:spcPts val="0"/>
                        </a:spcAft>
                        <a:buNone/>
                      </a:pPr>
                      <a:r>
                        <a:rPr lang="en-MY" sz="1000">
                          <a:latin typeface="Calibri"/>
                          <a:ea typeface="Calibri"/>
                          <a:cs typeface="Calibri"/>
                          <a:sym typeface="Calibri"/>
                        </a:rPr>
                        <a:t>35</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kunjung hormat SMK Seri Mahawangsa</a:t>
                      </a:r>
                      <a:endParaRPr sz="1000">
                        <a:latin typeface="Calibri"/>
                        <a:ea typeface="Calibri"/>
                        <a:cs typeface="Calibri"/>
                        <a:sym typeface="Calibri"/>
                      </a:endParaRPr>
                    </a:p>
                  </a:txBody>
                  <a:tcPr marL="68475" marR="68475" marT="34225" marB="28525"/>
                </a:tc>
                <a:tc>
                  <a:txBody>
                    <a:bodyPr/>
                    <a:lstStyle/>
                    <a:p>
                      <a:pPr marL="0" marR="0" lvl="0" indent="0" algn="l" rtl="0">
                        <a:lnSpc>
                          <a:spcPct val="100000"/>
                        </a:lnSpc>
                        <a:spcBef>
                          <a:spcPts val="0"/>
                        </a:spcBef>
                        <a:spcAft>
                          <a:spcPts val="0"/>
                        </a:spcAft>
                        <a:buClr>
                          <a:schemeClr val="dk1"/>
                        </a:buClr>
                        <a:buSzPts val="1000"/>
                        <a:buFont typeface="Calibri"/>
                        <a:buNone/>
                      </a:pPr>
                      <a:r>
                        <a:rPr lang="en-MY" sz="1000">
                          <a:latin typeface="Calibri"/>
                          <a:ea typeface="Calibri"/>
                          <a:cs typeface="Calibri"/>
                          <a:sym typeface="Calibri"/>
                        </a:rPr>
                        <a:t>5/12/2022</a:t>
                      </a:r>
                      <a:endParaRPr/>
                    </a:p>
                    <a:p>
                      <a:pPr marL="0" marR="0" lvl="0" indent="0" algn="l" rtl="0">
                        <a:spcBef>
                          <a:spcPts val="0"/>
                        </a:spcBef>
                        <a:spcAft>
                          <a:spcPts val="0"/>
                        </a:spcAft>
                        <a:buNone/>
                      </a:pPr>
                      <a:endParaRPr sz="1000">
                        <a:latin typeface="Calibri"/>
                        <a:ea typeface="Calibri"/>
                        <a:cs typeface="Calibri"/>
                        <a:sym typeface="Calibri"/>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Seri Mahawangsa</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3"/>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36</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Jelajah Hibrid MMU Oasis 2022- SMK Seberang Jaya</a:t>
                      </a:r>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6/12/2022</a:t>
                      </a:r>
                      <a:endParaRPr/>
                    </a:p>
                  </a:txBody>
                  <a:tcPr marL="68475" marR="68475" marT="34225" marB="34225"/>
                </a:tc>
                <a:tc>
                  <a:txBody>
                    <a:bodyPr/>
                    <a:lstStyle/>
                    <a:p>
                      <a:pPr marL="0" marR="0" lvl="0" indent="0" algn="l" rtl="0">
                        <a:spcBef>
                          <a:spcPts val="0"/>
                        </a:spcBef>
                        <a:spcAft>
                          <a:spcPts val="0"/>
                        </a:spcAft>
                        <a:buNone/>
                      </a:pPr>
                      <a:r>
                        <a:rPr lang="en-MY" sz="1000">
                          <a:latin typeface="Calibri"/>
                          <a:ea typeface="Calibri"/>
                          <a:cs typeface="Calibri"/>
                          <a:sym typeface="Calibri"/>
                        </a:rPr>
                        <a:t>SMK Seberang Jaya</a:t>
                      </a: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a:solidFill>
                            <a:schemeClr val="dk1"/>
                          </a:solidFill>
                          <a:latin typeface="Calibri"/>
                          <a:ea typeface="Calibri"/>
                          <a:cs typeface="Calibri"/>
                          <a:sym typeface="Calibri"/>
                        </a:rPr>
                        <a:t>Form 5 and Form 6 student</a:t>
                      </a:r>
                      <a:endParaRPr sz="1000" cap="none">
                        <a:solidFill>
                          <a:schemeClr val="dk1"/>
                        </a:solidFill>
                        <a:latin typeface="Calibri"/>
                        <a:ea typeface="Calibri"/>
                        <a:cs typeface="Calibri"/>
                        <a:sym typeface="Calibri"/>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r>
                        <a:rPr lang="en-MY" sz="1000">
                          <a:solidFill>
                            <a:schemeClr val="dk1"/>
                          </a:solidFill>
                          <a:latin typeface="Calibri"/>
                          <a:ea typeface="Calibri"/>
                          <a:cs typeface="Calibri"/>
                          <a:sym typeface="Calibri"/>
                        </a:rPr>
                        <a:t>https://www.youtube.com/watch?v=VyqO_mKeW7U</a:t>
                      </a: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4"/>
                  </a:ext>
                </a:extLst>
              </a:tr>
              <a:tr h="323950">
                <a:tc>
                  <a:txBody>
                    <a:bodyPr/>
                    <a:lstStyle/>
                    <a:p>
                      <a:pPr marL="0" marR="0" lvl="0" indent="0" algn="l" rtl="0">
                        <a:spcBef>
                          <a:spcPts val="0"/>
                        </a:spcBef>
                        <a:spcAft>
                          <a:spcPts val="0"/>
                        </a:spcAft>
                        <a:buNone/>
                      </a:pPr>
                      <a:r>
                        <a:rPr lang="en-MY" sz="1000">
                          <a:latin typeface="Calibri"/>
                          <a:ea typeface="Calibri"/>
                          <a:cs typeface="Calibri"/>
                          <a:sym typeface="Calibri"/>
                        </a:rPr>
                        <a:t>37</a:t>
                      </a:r>
                      <a:endParaRPr/>
                    </a:p>
                  </a:txBody>
                  <a:tcPr marL="68475" marR="68475" marT="34225" marB="28525"/>
                </a:tc>
                <a:tc>
                  <a:txBody>
                    <a:bodyPr/>
                    <a:lstStyle/>
                    <a:p>
                      <a:pPr marL="0" marR="0" lvl="0" indent="0" algn="l" rtl="0">
                        <a:lnSpc>
                          <a:spcPct val="100000"/>
                        </a:lnSpc>
                        <a:spcBef>
                          <a:spcPts val="0"/>
                        </a:spcBef>
                        <a:spcAft>
                          <a:spcPts val="0"/>
                        </a:spcAft>
                        <a:buClr>
                          <a:schemeClr val="dk1"/>
                        </a:buClr>
                        <a:buSzPts val="1000"/>
                        <a:buFont typeface="Calibri"/>
                        <a:buNone/>
                      </a:pPr>
                      <a:r>
                        <a:rPr lang="en-MY" sz="1000">
                          <a:latin typeface="Calibri"/>
                          <a:ea typeface="Calibri"/>
                          <a:cs typeface="Calibri"/>
                          <a:sym typeface="Calibri"/>
                        </a:rPr>
                        <a:t>Jelajah Hibrid MMU Oasis 2022- SMKA Slim River </a:t>
                      </a:r>
                      <a:endParaRPr/>
                    </a:p>
                    <a:p>
                      <a:pPr marL="0" marR="0" lvl="0" indent="0" algn="l" rtl="0">
                        <a:spcBef>
                          <a:spcPts val="0"/>
                        </a:spcBef>
                        <a:spcAft>
                          <a:spcPts val="0"/>
                        </a:spcAft>
                        <a:buNone/>
                      </a:pPr>
                      <a:endParaRPr sz="1000">
                        <a:latin typeface="Calibri"/>
                        <a:ea typeface="Calibri"/>
                        <a:cs typeface="Calibri"/>
                        <a:sym typeface="Calibri"/>
                      </a:endParaRPr>
                    </a:p>
                  </a:txBody>
                  <a:tcPr marL="68475" marR="68475" marT="34225" marB="28525"/>
                </a:tc>
                <a:tc>
                  <a:txBody>
                    <a:bodyPr/>
                    <a:lstStyle/>
                    <a:p>
                      <a:pPr marL="0" marR="0" lvl="0" indent="0" algn="l" rtl="0">
                        <a:spcBef>
                          <a:spcPts val="0"/>
                        </a:spcBef>
                        <a:spcAft>
                          <a:spcPts val="0"/>
                        </a:spcAft>
                        <a:buNone/>
                      </a:pPr>
                      <a:r>
                        <a:rPr lang="en-MY" sz="1000">
                          <a:latin typeface="Calibri"/>
                          <a:ea typeface="Calibri"/>
                          <a:cs typeface="Calibri"/>
                          <a:sym typeface="Calibri"/>
                        </a:rPr>
                        <a:t>7-9/12/2022</a:t>
                      </a:r>
                      <a:endParaRPr/>
                    </a:p>
                  </a:txBody>
                  <a:tcPr marL="68475" marR="68475" marT="34225" marB="34225"/>
                </a:tc>
                <a:tc>
                  <a:txBody>
                    <a:bodyPr/>
                    <a:lstStyle/>
                    <a:p>
                      <a:pPr marL="0" marR="0" lvl="0" indent="0" algn="l" rtl="0">
                        <a:lnSpc>
                          <a:spcPct val="100000"/>
                        </a:lnSpc>
                        <a:spcBef>
                          <a:spcPts val="0"/>
                        </a:spcBef>
                        <a:spcAft>
                          <a:spcPts val="0"/>
                        </a:spcAft>
                        <a:buClr>
                          <a:schemeClr val="dk1"/>
                        </a:buClr>
                        <a:buSzPts val="1000"/>
                        <a:buFont typeface="Calibri"/>
                        <a:buNone/>
                      </a:pPr>
                      <a:r>
                        <a:rPr lang="en-MY" sz="1000">
                          <a:latin typeface="Calibri"/>
                          <a:ea typeface="Calibri"/>
                          <a:cs typeface="Calibri"/>
                          <a:sym typeface="Calibri"/>
                        </a:rPr>
                        <a:t>SMKA Slim River </a:t>
                      </a:r>
                      <a:endParaRPr/>
                    </a:p>
                    <a:p>
                      <a:pPr marL="0" marR="0" lvl="0" indent="0" algn="l" rtl="0">
                        <a:spcBef>
                          <a:spcPts val="0"/>
                        </a:spcBef>
                        <a:spcAft>
                          <a:spcPts val="0"/>
                        </a:spcAft>
                        <a:buNone/>
                      </a:pPr>
                      <a:endParaRPr sz="1000" cap="none">
                        <a:solidFill>
                          <a:schemeClr val="dk1"/>
                        </a:solidFill>
                        <a:latin typeface="Calibri"/>
                        <a:ea typeface="Calibri"/>
                        <a:cs typeface="Calibri"/>
                        <a:sym typeface="Calibri"/>
                      </a:endParaRPr>
                    </a:p>
                  </a:txBody>
                  <a:tcPr marL="57800" marR="57800" marT="79025" marB="28900"/>
                </a:tc>
                <a:tc>
                  <a:txBody>
                    <a:bodyPr/>
                    <a:lstStyle/>
                    <a:p>
                      <a:pPr marL="0" marR="0" lvl="0" indent="0" algn="l" rtl="0">
                        <a:spcBef>
                          <a:spcPts val="0"/>
                        </a:spcBef>
                        <a:spcAft>
                          <a:spcPts val="0"/>
                        </a:spcAft>
                        <a:buNone/>
                      </a:pPr>
                      <a:r>
                        <a:rPr lang="en-MY" sz="1000" cap="none">
                          <a:solidFill>
                            <a:schemeClr val="dk1"/>
                          </a:solidFill>
                          <a:latin typeface="Calibri"/>
                          <a:ea typeface="Calibri"/>
                          <a:cs typeface="Calibri"/>
                          <a:sym typeface="Calibri"/>
                        </a:rPr>
                        <a:t>Sekolah di Daerah Muallim</a:t>
                      </a:r>
                      <a:endParaRPr/>
                    </a:p>
                  </a:txBody>
                  <a:tcPr marL="57800" marR="57800" marT="79025" marB="28900"/>
                </a:tc>
                <a:tc>
                  <a:txBody>
                    <a:bodyPr/>
                    <a:lstStyle/>
                    <a:p>
                      <a:pPr marL="171450" marR="0" lvl="0" indent="-107950" algn="l" rtl="0">
                        <a:spcBef>
                          <a:spcPts val="0"/>
                        </a:spcBef>
                        <a:spcAft>
                          <a:spcPts val="0"/>
                        </a:spcAft>
                        <a:buClr>
                          <a:schemeClr val="dk1"/>
                        </a:buClr>
                        <a:buSzPts val="1000"/>
                        <a:buFont typeface="Calibri"/>
                        <a:buNone/>
                      </a:pPr>
                      <a:endParaRPr sz="1000" cap="none">
                        <a:solidFill>
                          <a:schemeClr val="dk1"/>
                        </a:solidFill>
                        <a:latin typeface="Calibri"/>
                        <a:ea typeface="Calibri"/>
                        <a:cs typeface="Calibri"/>
                        <a:sym typeface="Calibri"/>
                      </a:endParaRPr>
                    </a:p>
                  </a:txBody>
                  <a:tcPr marL="57800" marR="57800" marT="79025" marB="28900"/>
                </a:tc>
                <a:extLst>
                  <a:ext uri="{0D108BD9-81ED-4DB2-BD59-A6C34878D82A}">
                    <a16:rowId xmlns:a16="http://schemas.microsoft.com/office/drawing/2014/main" val="10005"/>
                  </a:ext>
                </a:extLst>
              </a:tr>
            </a:tbl>
          </a:graphicData>
        </a:graphic>
      </p:graphicFrame>
      <p:grpSp>
        <p:nvGrpSpPr>
          <p:cNvPr id="393" name="Google Shape;393;p29"/>
          <p:cNvGrpSpPr/>
          <p:nvPr/>
        </p:nvGrpSpPr>
        <p:grpSpPr>
          <a:xfrm>
            <a:off x="0" y="7822"/>
            <a:ext cx="9440779" cy="666315"/>
            <a:chOff x="0" y="7822"/>
            <a:chExt cx="9440779" cy="666315"/>
          </a:xfrm>
        </p:grpSpPr>
        <p:sp>
          <p:nvSpPr>
            <p:cNvPr id="394" name="Google Shape;394;p29"/>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9"/>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13" name="Google Shape;113;p3"/>
          <p:cNvGrpSpPr/>
          <p:nvPr/>
        </p:nvGrpSpPr>
        <p:grpSpPr>
          <a:xfrm>
            <a:off x="0" y="7822"/>
            <a:ext cx="9440779" cy="666315"/>
            <a:chOff x="0" y="7822"/>
            <a:chExt cx="9440779" cy="666315"/>
          </a:xfrm>
        </p:grpSpPr>
        <p:sp>
          <p:nvSpPr>
            <p:cNvPr id="114" name="Google Shape;114;p3"/>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LAPANGAN KERJASAMA</a:t>
              </a:r>
              <a:endParaRPr/>
            </a:p>
          </p:txBody>
        </p:sp>
      </p:grpSp>
      <p:sp>
        <p:nvSpPr>
          <p:cNvPr id="116" name="Google Shape;116;p3"/>
          <p:cNvSpPr txBox="1"/>
          <p:nvPr/>
        </p:nvSpPr>
        <p:spPr>
          <a:xfrm>
            <a:off x="745587" y="1224645"/>
            <a:ext cx="91674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Lapangan Kerjasama yang dibawakan dalam Program Sekolah Angkat MMU ini adalah:</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Bertujuan untuk meningkatkan kekuatan Transformasi Pendidikan Digital, STEM dan Inovasi dalam kalangan pelajar sekolah</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Memperkasakan Kebitraan STEM dan Inovasi di sekolah</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Memberi pendedahan kerjaya berkaitan revolusi industri 4.0</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Sepanjang program ini dilaksanakan MMU komited dalam memberikan Kerjasama dan sokongan dalam bentuk: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Kepakaran</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Kemahiran</a:t>
            </a:r>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Kewangan</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Pengetahuan</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Jaringan</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Fasiliti</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pic>
        <p:nvPicPr>
          <p:cNvPr id="400" name="Google Shape;400;p30" descr="A group of people sitting in chairs&#10;&#10;Description automatically generated with medium confidence"/>
          <p:cNvPicPr preferRelativeResize="0">
            <a:picLocks noGrp="1"/>
          </p:cNvPicPr>
          <p:nvPr>
            <p:ph type="body" idx="1"/>
          </p:nvPr>
        </p:nvPicPr>
        <p:blipFill rotWithShape="1">
          <a:blip r:embed="rId3">
            <a:alphaModFix/>
          </a:blip>
          <a:srcRect/>
          <a:stretch/>
        </p:blipFill>
        <p:spPr>
          <a:xfrm>
            <a:off x="20" y="10"/>
            <a:ext cx="12191980" cy="6857990"/>
          </a:xfrm>
          <a:prstGeom prst="rect">
            <a:avLst/>
          </a:prstGeom>
          <a:noFill/>
          <a:ln>
            <a:noFill/>
          </a:ln>
        </p:spPr>
      </p:pic>
      <p:sp>
        <p:nvSpPr>
          <p:cNvPr id="401" name="Google Shape;401;p30"/>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30"/>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MY" sz="3600">
                <a:solidFill>
                  <a:srgbClr val="262626"/>
                </a:solidFill>
              </a:rPr>
              <a:t>PROGRAM SEKOLAH ANGKAT MMU 2022</a:t>
            </a:r>
            <a:endParaRPr/>
          </a:p>
        </p:txBody>
      </p:sp>
      <p:cxnSp>
        <p:nvCxnSpPr>
          <p:cNvPr id="403" name="Google Shape;403;p30"/>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404" name="Google Shape;404;p30"/>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408"/>
        <p:cNvGrpSpPr/>
        <p:nvPr/>
      </p:nvGrpSpPr>
      <p:grpSpPr>
        <a:xfrm>
          <a:off x="0" y="0"/>
          <a:ext cx="0" cy="0"/>
          <a:chOff x="0" y="0"/>
          <a:chExt cx="0" cy="0"/>
        </a:xfrm>
      </p:grpSpPr>
      <p:sp>
        <p:nvSpPr>
          <p:cNvPr id="409" name="Google Shape;409;p31"/>
          <p:cNvSpPr/>
          <p:nvPr/>
        </p:nvSpPr>
        <p:spPr>
          <a:xfrm>
            <a:off x="7464614" y="1783959"/>
            <a:ext cx="4087306" cy="2889114"/>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MY" sz="5400" b="1">
                <a:solidFill>
                  <a:schemeClr val="lt1"/>
                </a:solidFill>
                <a:latin typeface="Calibri"/>
                <a:ea typeface="Calibri"/>
                <a:cs typeface="Calibri"/>
                <a:sym typeface="Calibri"/>
              </a:rPr>
              <a:t>SMART FARMING</a:t>
            </a:r>
            <a:endParaRPr/>
          </a:p>
        </p:txBody>
      </p:sp>
      <p:sp>
        <p:nvSpPr>
          <p:cNvPr id="410" name="Google Shape;410;p31"/>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1" name="Google Shape;411;p31" descr="Graphical user interface&#10;&#10;Description automatically generated"/>
          <p:cNvPicPr preferRelativeResize="0"/>
          <p:nvPr/>
        </p:nvPicPr>
        <p:blipFill rotWithShape="1">
          <a:blip r:embed="rId3">
            <a:alphaModFix/>
          </a:blip>
          <a:srcRect r="-1" b="2424"/>
          <a:stretch/>
        </p:blipFill>
        <p:spPr>
          <a:xfrm>
            <a:off x="1" y="10"/>
            <a:ext cx="7028495"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32"/>
          <p:cNvSpPr/>
          <p:nvPr/>
        </p:nvSpPr>
        <p:spPr>
          <a:xfrm>
            <a:off x="4708357" y="3509963"/>
            <a:ext cx="7092215"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32"/>
          <p:cNvSpPr/>
          <p:nvPr/>
        </p:nvSpPr>
        <p:spPr>
          <a:xfrm>
            <a:off x="5021821" y="3812954"/>
            <a:ext cx="6465287" cy="1516014"/>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MY" sz="4800" b="1">
                <a:solidFill>
                  <a:srgbClr val="FFFFFF"/>
                </a:solidFill>
                <a:latin typeface="Calibri"/>
                <a:ea typeface="Calibri"/>
                <a:cs typeface="Calibri"/>
                <a:sym typeface="Calibri"/>
              </a:rPr>
              <a:t>MMU STICKER AT SCHOOL</a:t>
            </a:r>
            <a:endParaRPr/>
          </a:p>
        </p:txBody>
      </p:sp>
      <p:pic>
        <p:nvPicPr>
          <p:cNvPr id="418" name="Google Shape;418;p32" descr="A group of people posing for a photo&#10;&#10;Description automatically generated"/>
          <p:cNvPicPr preferRelativeResize="0"/>
          <p:nvPr/>
        </p:nvPicPr>
        <p:blipFill rotWithShape="1">
          <a:blip r:embed="rId3">
            <a:alphaModFix/>
          </a:blip>
          <a:srcRect r="-1" b="15270"/>
          <a:stretch/>
        </p:blipFill>
        <p:spPr>
          <a:xfrm>
            <a:off x="317635" y="299363"/>
            <a:ext cx="4160452" cy="3049204"/>
          </a:xfrm>
          <a:prstGeom prst="rect">
            <a:avLst/>
          </a:prstGeom>
          <a:noFill/>
          <a:ln>
            <a:noFill/>
          </a:ln>
        </p:spPr>
      </p:pic>
      <p:pic>
        <p:nvPicPr>
          <p:cNvPr id="419" name="Google Shape;419;p32" descr="A picture containing text, person, standing, ground&#10;&#10;Description automatically generated"/>
          <p:cNvPicPr preferRelativeResize="0"/>
          <p:nvPr/>
        </p:nvPicPr>
        <p:blipFill rotWithShape="1">
          <a:blip r:embed="rId4">
            <a:alphaModFix/>
          </a:blip>
          <a:srcRect t="1718" r="2" b="42707"/>
          <a:stretch/>
        </p:blipFill>
        <p:spPr>
          <a:xfrm>
            <a:off x="4654296" y="299363"/>
            <a:ext cx="7217085" cy="3008188"/>
          </a:xfrm>
          <a:prstGeom prst="rect">
            <a:avLst/>
          </a:prstGeom>
          <a:noFill/>
          <a:ln>
            <a:noFill/>
          </a:ln>
        </p:spPr>
      </p:pic>
      <p:cxnSp>
        <p:nvCxnSpPr>
          <p:cNvPr id="420" name="Google Shape;420;p32"/>
          <p:cNvCxnSpPr/>
          <p:nvPr/>
        </p:nvCxnSpPr>
        <p:spPr>
          <a:xfrm>
            <a:off x="5138287" y="5443086"/>
            <a:ext cx="6400800" cy="0"/>
          </a:xfrm>
          <a:prstGeom prst="straightConnector1">
            <a:avLst/>
          </a:prstGeom>
          <a:noFill/>
          <a:ln w="22225" cap="flat" cmpd="sng">
            <a:solidFill>
              <a:srgbClr val="D9D9D9"/>
            </a:solidFill>
            <a:prstDash val="solid"/>
            <a:miter lim="800000"/>
            <a:headEnd type="none" w="sm" len="sm"/>
            <a:tailEnd type="none" w="sm" len="sm"/>
          </a:ln>
        </p:spPr>
      </p:cxnSp>
      <p:pic>
        <p:nvPicPr>
          <p:cNvPr id="421" name="Google Shape;421;p32" descr="A group of people wearing masks&#10;&#10;Description automatically generated with low confidence"/>
          <p:cNvPicPr preferRelativeResize="0"/>
          <p:nvPr/>
        </p:nvPicPr>
        <p:blipFill rotWithShape="1">
          <a:blip r:embed="rId5">
            <a:alphaModFix/>
          </a:blip>
          <a:srcRect t="2996" r="-1" b="-1"/>
          <a:stretch/>
        </p:blipFill>
        <p:spPr>
          <a:xfrm>
            <a:off x="317635" y="3509433"/>
            <a:ext cx="4160452" cy="30268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33"/>
          <p:cNvSpPr/>
          <p:nvPr/>
        </p:nvSpPr>
        <p:spPr>
          <a:xfrm>
            <a:off x="4708357" y="3509963"/>
            <a:ext cx="7092215"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33"/>
          <p:cNvSpPr txBox="1">
            <a:spLocks noGrp="1"/>
          </p:cNvSpPr>
          <p:nvPr>
            <p:ph type="title"/>
          </p:nvPr>
        </p:nvSpPr>
        <p:spPr>
          <a:xfrm>
            <a:off x="5021821" y="3812954"/>
            <a:ext cx="6465287" cy="15160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Calibri"/>
              <a:buNone/>
            </a:pPr>
            <a:r>
              <a:rPr lang="en-MY" sz="4800">
                <a:solidFill>
                  <a:srgbClr val="FFFFFF"/>
                </a:solidFill>
                <a:latin typeface="Calibri"/>
                <a:ea typeface="Calibri"/>
                <a:cs typeface="Calibri"/>
                <a:sym typeface="Calibri"/>
              </a:rPr>
              <a:t>PROGRAM RBT</a:t>
            </a:r>
            <a:endParaRPr/>
          </a:p>
        </p:txBody>
      </p:sp>
      <p:pic>
        <p:nvPicPr>
          <p:cNvPr id="428" name="Google Shape;428;p33" descr="A group of people standing in front of a stage&#10;&#10;Description automatically generated with medium confidence"/>
          <p:cNvPicPr preferRelativeResize="0"/>
          <p:nvPr/>
        </p:nvPicPr>
        <p:blipFill rotWithShape="1">
          <a:blip r:embed="rId3">
            <a:alphaModFix/>
          </a:blip>
          <a:srcRect l="19165" r="4085"/>
          <a:stretch/>
        </p:blipFill>
        <p:spPr>
          <a:xfrm>
            <a:off x="317635" y="299363"/>
            <a:ext cx="4160452" cy="3049204"/>
          </a:xfrm>
          <a:prstGeom prst="rect">
            <a:avLst/>
          </a:prstGeom>
          <a:noFill/>
          <a:ln>
            <a:noFill/>
          </a:ln>
        </p:spPr>
      </p:pic>
      <p:pic>
        <p:nvPicPr>
          <p:cNvPr id="429" name="Google Shape;429;p33" descr="A group of people in a room&#10;&#10;Description automatically generated with medium confidence"/>
          <p:cNvPicPr preferRelativeResize="0"/>
          <p:nvPr/>
        </p:nvPicPr>
        <p:blipFill rotWithShape="1">
          <a:blip r:embed="rId4">
            <a:alphaModFix/>
          </a:blip>
          <a:srcRect t="24222" r="2" b="1678"/>
          <a:stretch/>
        </p:blipFill>
        <p:spPr>
          <a:xfrm>
            <a:off x="4654296" y="299363"/>
            <a:ext cx="7217085" cy="3008188"/>
          </a:xfrm>
          <a:prstGeom prst="rect">
            <a:avLst/>
          </a:prstGeom>
          <a:noFill/>
          <a:ln>
            <a:noFill/>
          </a:ln>
        </p:spPr>
      </p:pic>
      <p:cxnSp>
        <p:nvCxnSpPr>
          <p:cNvPr id="430" name="Google Shape;430;p33"/>
          <p:cNvCxnSpPr/>
          <p:nvPr/>
        </p:nvCxnSpPr>
        <p:spPr>
          <a:xfrm>
            <a:off x="5138287" y="5443086"/>
            <a:ext cx="6400800" cy="0"/>
          </a:xfrm>
          <a:prstGeom prst="straightConnector1">
            <a:avLst/>
          </a:prstGeom>
          <a:noFill/>
          <a:ln w="22225" cap="flat" cmpd="sng">
            <a:solidFill>
              <a:srgbClr val="D9D9D9"/>
            </a:solidFill>
            <a:prstDash val="solid"/>
            <a:miter lim="800000"/>
            <a:headEnd type="none" w="sm" len="sm"/>
            <a:tailEnd type="none" w="sm" len="sm"/>
          </a:ln>
        </p:spPr>
      </p:cxnSp>
      <p:pic>
        <p:nvPicPr>
          <p:cNvPr id="431" name="Google Shape;431;p33" descr="A group of people in colorful dresses&#10;&#10;Description automatically generated with low confidence"/>
          <p:cNvPicPr preferRelativeResize="0">
            <a:picLocks noGrp="1"/>
          </p:cNvPicPr>
          <p:nvPr>
            <p:ph type="body" idx="1"/>
          </p:nvPr>
        </p:nvPicPr>
        <p:blipFill rotWithShape="1">
          <a:blip r:embed="rId5">
            <a:alphaModFix/>
          </a:blip>
          <a:srcRect l="14518" r="8167" b="3"/>
          <a:stretch/>
        </p:blipFill>
        <p:spPr>
          <a:xfrm>
            <a:off x="317635" y="3509433"/>
            <a:ext cx="4160452" cy="30268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22" name="Google Shape;122;p4"/>
          <p:cNvGrpSpPr/>
          <p:nvPr/>
        </p:nvGrpSpPr>
        <p:grpSpPr>
          <a:xfrm>
            <a:off x="0" y="-7852"/>
            <a:ext cx="9432758" cy="681620"/>
            <a:chOff x="0" y="-7852"/>
            <a:chExt cx="9432758" cy="681620"/>
          </a:xfrm>
        </p:grpSpPr>
        <p:sp>
          <p:nvSpPr>
            <p:cNvPr id="123" name="Google Shape;123;p4"/>
            <p:cNvSpPr/>
            <p:nvPr/>
          </p:nvSpPr>
          <p:spPr>
            <a:xfrm>
              <a:off x="9047747" y="-7852"/>
              <a:ext cx="385011" cy="681619"/>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HARI PELANCARAN SEKOLAH ANGKAT MMU 2022</a:t>
              </a:r>
              <a:endParaRPr/>
            </a:p>
          </p:txBody>
        </p:sp>
      </p:grpSp>
      <p:sp>
        <p:nvSpPr>
          <p:cNvPr id="125" name="Google Shape;125;p4"/>
          <p:cNvSpPr txBox="1"/>
          <p:nvPr/>
        </p:nvSpPr>
        <p:spPr>
          <a:xfrm>
            <a:off x="6096000" y="1591724"/>
            <a:ext cx="6096000"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https://www.mmu.edu.my/2022/03/mmu-adopts-13-secondary-schools-for-its-program-sekolah-generasi-multimedia/</a:t>
            </a:r>
            <a:endParaRPr/>
          </a:p>
        </p:txBody>
      </p:sp>
      <p:sp>
        <p:nvSpPr>
          <p:cNvPr id="126" name="Google Shape;126;p4"/>
          <p:cNvSpPr txBox="1"/>
          <p:nvPr/>
        </p:nvSpPr>
        <p:spPr>
          <a:xfrm>
            <a:off x="6096000" y="2834989"/>
            <a:ext cx="6096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https://sinarbestari.sinarharian.com.my/ipt/sekolah-angkat-mmu-persiapkan-pelajar-ke-arah-digitalisasi/</a:t>
            </a:r>
            <a:endParaRPr/>
          </a:p>
        </p:txBody>
      </p:sp>
      <p:sp>
        <p:nvSpPr>
          <p:cNvPr id="127" name="Google Shape;127;p4"/>
          <p:cNvSpPr txBox="1"/>
          <p:nvPr/>
        </p:nvSpPr>
        <p:spPr>
          <a:xfrm>
            <a:off x="6096000" y="3801255"/>
            <a:ext cx="6096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https://wartarakyat.com.my/index.php/2022/03/28/sekolah-angkat-mmu-persiapkan-generasi-fasih-digital/</a:t>
            </a:r>
            <a:endParaRPr/>
          </a:p>
        </p:txBody>
      </p:sp>
      <p:sp>
        <p:nvSpPr>
          <p:cNvPr id="128" name="Google Shape;128;p4"/>
          <p:cNvSpPr txBox="1"/>
          <p:nvPr/>
        </p:nvSpPr>
        <p:spPr>
          <a:xfrm>
            <a:off x="6047874" y="4582855"/>
            <a:ext cx="6096000"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https://kitareporters.com/menara/3YaOYO2Rdx</a:t>
            </a:r>
            <a:endParaRPr/>
          </a:p>
        </p:txBody>
      </p:sp>
      <p:sp>
        <p:nvSpPr>
          <p:cNvPr id="129" name="Google Shape;129;p4"/>
          <p:cNvSpPr txBox="1"/>
          <p:nvPr/>
        </p:nvSpPr>
        <p:spPr>
          <a:xfrm>
            <a:off x="6047874" y="5225955"/>
            <a:ext cx="6096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https://www.wilayahku.com.my/smk-seri-permaisuri-antara-13-sekolah-angkat-mmu/#.YvHW-nZByUk</a:t>
            </a:r>
            <a:endParaRPr/>
          </a:p>
        </p:txBody>
      </p:sp>
      <p:sp>
        <p:nvSpPr>
          <p:cNvPr id="130" name="Google Shape;130;p4"/>
          <p:cNvSpPr/>
          <p:nvPr/>
        </p:nvSpPr>
        <p:spPr>
          <a:xfrm>
            <a:off x="2276432" y="2466731"/>
            <a:ext cx="3100911" cy="689810"/>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a:solidFill>
                  <a:schemeClr val="lt1"/>
                </a:solidFill>
                <a:latin typeface="Calibri"/>
                <a:ea typeface="Calibri"/>
                <a:cs typeface="Calibri"/>
                <a:sym typeface="Calibri"/>
              </a:rPr>
              <a:t>RUJUKAN LANTIKAN PERTAMA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36" name="Google Shape;136;p5"/>
          <p:cNvGrpSpPr/>
          <p:nvPr/>
        </p:nvGrpSpPr>
        <p:grpSpPr>
          <a:xfrm>
            <a:off x="0" y="-7852"/>
            <a:ext cx="9432758" cy="681620"/>
            <a:chOff x="0" y="-7852"/>
            <a:chExt cx="9432758" cy="681620"/>
          </a:xfrm>
        </p:grpSpPr>
        <p:sp>
          <p:nvSpPr>
            <p:cNvPr id="137" name="Google Shape;137;p5"/>
            <p:cNvSpPr/>
            <p:nvPr/>
          </p:nvSpPr>
          <p:spPr>
            <a:xfrm>
              <a:off x="9047747" y="-7852"/>
              <a:ext cx="385011" cy="681619"/>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HARI PELANCARAN SEKOLAH ANGKAT MMU 2022</a:t>
              </a:r>
              <a:endParaRPr/>
            </a:p>
          </p:txBody>
        </p:sp>
      </p:grpSp>
      <p:pic>
        <p:nvPicPr>
          <p:cNvPr id="139" name="Google Shape;139;p5" descr="A group of people sitting in chairs&#10;&#10;Description automatically generated with medium confidence"/>
          <p:cNvPicPr preferRelativeResize="0">
            <a:picLocks noGrp="1"/>
          </p:cNvPicPr>
          <p:nvPr>
            <p:ph type="body" idx="1"/>
          </p:nvPr>
        </p:nvPicPr>
        <p:blipFill rotWithShape="1">
          <a:blip r:embed="rId4">
            <a:alphaModFix/>
          </a:blip>
          <a:srcRect/>
          <a:stretch/>
        </p:blipFill>
        <p:spPr>
          <a:xfrm>
            <a:off x="1274457" y="1114923"/>
            <a:ext cx="9311552" cy="5237749"/>
          </a:xfrm>
          <a:prstGeom prst="rect">
            <a:avLst/>
          </a:prstGeom>
          <a:noFill/>
          <a:ln>
            <a:noFill/>
          </a:ln>
        </p:spPr>
      </p:pic>
      <p:sp>
        <p:nvSpPr>
          <p:cNvPr id="140" name="Google Shape;140;p5"/>
          <p:cNvSpPr txBox="1"/>
          <p:nvPr/>
        </p:nvSpPr>
        <p:spPr>
          <a:xfrm>
            <a:off x="3713848" y="6400797"/>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u="sng"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https://www.youtube.com/watch?v=KzBIJw_Io44</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46" name="Google Shape;146;p6"/>
          <p:cNvGrpSpPr/>
          <p:nvPr/>
        </p:nvGrpSpPr>
        <p:grpSpPr>
          <a:xfrm>
            <a:off x="208547" y="120317"/>
            <a:ext cx="1660355" cy="360947"/>
            <a:chOff x="208547" y="200527"/>
            <a:chExt cx="1660355" cy="360947"/>
          </a:xfrm>
        </p:grpSpPr>
        <p:sp>
          <p:nvSpPr>
            <p:cNvPr id="147" name="Google Shape;147;p6"/>
            <p:cNvSpPr/>
            <p:nvPr/>
          </p:nvSpPr>
          <p:spPr>
            <a:xfrm>
              <a:off x="208547" y="208547"/>
              <a:ext cx="320842" cy="352927"/>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6"/>
            <p:cNvSpPr/>
            <p:nvPr/>
          </p:nvSpPr>
          <p:spPr>
            <a:xfrm>
              <a:off x="665746" y="208547"/>
              <a:ext cx="320842" cy="352927"/>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p:nvPr/>
          </p:nvSpPr>
          <p:spPr>
            <a:xfrm>
              <a:off x="1106904" y="208547"/>
              <a:ext cx="320842" cy="352927"/>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6"/>
            <p:cNvSpPr/>
            <p:nvPr/>
          </p:nvSpPr>
          <p:spPr>
            <a:xfrm>
              <a:off x="1548060" y="200527"/>
              <a:ext cx="320842" cy="352927"/>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1" name="Google Shape;151;p6"/>
          <p:cNvSpPr/>
          <p:nvPr/>
        </p:nvSpPr>
        <p:spPr>
          <a:xfrm>
            <a:off x="0" y="1425098"/>
            <a:ext cx="12192000" cy="689810"/>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600" b="1">
                <a:solidFill>
                  <a:schemeClr val="lt1"/>
                </a:solidFill>
                <a:latin typeface="Calibri"/>
                <a:ea typeface="Calibri"/>
                <a:cs typeface="Calibri"/>
                <a:sym typeface="Calibri"/>
              </a:rPr>
              <a:t>                              SENARAI SEKOLAH ANGKAT MMU 2022</a:t>
            </a:r>
            <a:endParaRPr/>
          </a:p>
        </p:txBody>
      </p:sp>
      <p:sp>
        <p:nvSpPr>
          <p:cNvPr id="152" name="Google Shape;152;p6"/>
          <p:cNvSpPr/>
          <p:nvPr/>
        </p:nvSpPr>
        <p:spPr>
          <a:xfrm>
            <a:off x="2189817" y="2363598"/>
            <a:ext cx="3296583" cy="340802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6"/>
          <p:cNvSpPr/>
          <p:nvPr/>
        </p:nvSpPr>
        <p:spPr>
          <a:xfrm>
            <a:off x="6513265" y="2363598"/>
            <a:ext cx="3296583" cy="340802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6"/>
          <p:cNvSpPr/>
          <p:nvPr/>
        </p:nvSpPr>
        <p:spPr>
          <a:xfrm>
            <a:off x="2276432" y="2466731"/>
            <a:ext cx="3100911" cy="689810"/>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a:solidFill>
                  <a:schemeClr val="lt1"/>
                </a:solidFill>
                <a:latin typeface="Calibri"/>
                <a:ea typeface="Calibri"/>
                <a:cs typeface="Calibri"/>
                <a:sym typeface="Calibri"/>
              </a:rPr>
              <a:t>LANTIKAN PERTAMA</a:t>
            </a:r>
            <a:endParaRPr/>
          </a:p>
        </p:txBody>
      </p:sp>
      <p:sp>
        <p:nvSpPr>
          <p:cNvPr id="155" name="Google Shape;155;p6"/>
          <p:cNvSpPr/>
          <p:nvPr/>
        </p:nvSpPr>
        <p:spPr>
          <a:xfrm>
            <a:off x="6611100" y="2466731"/>
            <a:ext cx="3100911" cy="689810"/>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a:solidFill>
                  <a:schemeClr val="lt1"/>
                </a:solidFill>
                <a:latin typeface="Calibri"/>
                <a:ea typeface="Calibri"/>
                <a:cs typeface="Calibri"/>
                <a:sym typeface="Calibri"/>
              </a:rPr>
              <a:t>             LANTIKAN KEDUA</a:t>
            </a:r>
            <a:endParaRPr/>
          </a:p>
        </p:txBody>
      </p:sp>
      <p:sp>
        <p:nvSpPr>
          <p:cNvPr id="156" name="Google Shape;156;p6"/>
          <p:cNvSpPr txBox="1"/>
          <p:nvPr/>
        </p:nvSpPr>
        <p:spPr>
          <a:xfrm>
            <a:off x="2189818" y="3259674"/>
            <a:ext cx="3296582" cy="249299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SMKA SLIM RIVER</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SERI PERAK</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CHANGLUN</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PUTRA PERDANA</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SERI KEMBANGAN</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BANDAR PUNCAK JALIL</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SERI SAUJANA</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BUKIT JALIL</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SERI PERMAISURI</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DANG ANUM</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SEKOLAH MENENGAH SAINS MUZAFFAR SYAH</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SEBERANG JAYA</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 SAINS MUAR</a:t>
            </a:r>
            <a:endParaRPr/>
          </a:p>
        </p:txBody>
      </p:sp>
      <p:sp>
        <p:nvSpPr>
          <p:cNvPr id="157" name="Google Shape;157;p6"/>
          <p:cNvSpPr txBox="1"/>
          <p:nvPr/>
        </p:nvSpPr>
        <p:spPr>
          <a:xfrm>
            <a:off x="6611100" y="3274355"/>
            <a:ext cx="3296582" cy="1015663"/>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TUNKU BESAR BURHANUDDIN</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SEKOLAH SULTAN ALAM SHAH</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SEKOLAH TUN FATIMAH</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CYBERJAYA</a:t>
            </a:r>
            <a:endParaRPr/>
          </a:p>
          <a:p>
            <a:pPr marL="228600" marR="0" lvl="0" indent="-228600" algn="l" rtl="0">
              <a:spcBef>
                <a:spcPts val="0"/>
              </a:spcBef>
              <a:spcAft>
                <a:spcPts val="0"/>
              </a:spcAft>
              <a:buClr>
                <a:schemeClr val="lt1"/>
              </a:buClr>
              <a:buSzPts val="1200"/>
              <a:buFont typeface="Calibri"/>
              <a:buAutoNum type="arabicPeriod"/>
            </a:pPr>
            <a:r>
              <a:rPr lang="en-MY" sz="1200">
                <a:solidFill>
                  <a:schemeClr val="lt1"/>
                </a:solidFill>
                <a:latin typeface="Calibri"/>
                <a:ea typeface="Calibri"/>
                <a:cs typeface="Calibri"/>
                <a:sym typeface="Calibri"/>
              </a:rPr>
              <a:t>SMK SERI MAHAWANGSA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7"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63" name="Google Shape;163;p7"/>
          <p:cNvGrpSpPr/>
          <p:nvPr/>
        </p:nvGrpSpPr>
        <p:grpSpPr>
          <a:xfrm>
            <a:off x="208547" y="120317"/>
            <a:ext cx="1660355" cy="360947"/>
            <a:chOff x="208547" y="200527"/>
            <a:chExt cx="1660355" cy="360947"/>
          </a:xfrm>
        </p:grpSpPr>
        <p:sp>
          <p:nvSpPr>
            <p:cNvPr id="164" name="Google Shape;164;p7"/>
            <p:cNvSpPr/>
            <p:nvPr/>
          </p:nvSpPr>
          <p:spPr>
            <a:xfrm>
              <a:off x="208547" y="208547"/>
              <a:ext cx="320842" cy="352927"/>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p:nvPr/>
          </p:nvSpPr>
          <p:spPr>
            <a:xfrm>
              <a:off x="665746" y="208547"/>
              <a:ext cx="320842" cy="352927"/>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7"/>
            <p:cNvSpPr/>
            <p:nvPr/>
          </p:nvSpPr>
          <p:spPr>
            <a:xfrm>
              <a:off x="1106904" y="208547"/>
              <a:ext cx="320842" cy="352927"/>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7"/>
            <p:cNvSpPr/>
            <p:nvPr/>
          </p:nvSpPr>
          <p:spPr>
            <a:xfrm>
              <a:off x="1548060" y="200527"/>
              <a:ext cx="320842" cy="352927"/>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7"/>
          <p:cNvSpPr/>
          <p:nvPr/>
        </p:nvSpPr>
        <p:spPr>
          <a:xfrm>
            <a:off x="0" y="4411579"/>
            <a:ext cx="12192000" cy="689810"/>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200" b="1">
                <a:solidFill>
                  <a:schemeClr val="lt1"/>
                </a:solidFill>
                <a:latin typeface="Calibri"/>
                <a:ea typeface="Calibri"/>
                <a:cs typeface="Calibri"/>
                <a:sym typeface="Calibri"/>
              </a:rPr>
              <a:t>AKTIVITI JARINGAN DAN KERJASAMA ANTARA SEKOLAH ANGKAT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cap="none">
                <a:solidFill>
                  <a:schemeClr val="lt1"/>
                </a:solidFill>
                <a:latin typeface="Calibri"/>
                <a:ea typeface="Calibri"/>
                <a:cs typeface="Calibri"/>
                <a:sym typeface="Calibri"/>
              </a:rPr>
              <a:t>14/01/2022</a:t>
            </a:r>
            <a:endParaRPr sz="1800" cap="none">
              <a:solidFill>
                <a:schemeClr val="lt1"/>
              </a:solidFill>
              <a:latin typeface="Calibri"/>
              <a:ea typeface="Calibri"/>
              <a:cs typeface="Calibri"/>
              <a:sym typeface="Calibri"/>
            </a:endParaRPr>
          </a:p>
        </p:txBody>
      </p:sp>
      <p:pic>
        <p:nvPicPr>
          <p:cNvPr id="174" name="Google Shape;174;p8"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75" name="Google Shape;175;p8"/>
          <p:cNvGrpSpPr/>
          <p:nvPr/>
        </p:nvGrpSpPr>
        <p:grpSpPr>
          <a:xfrm>
            <a:off x="0" y="7822"/>
            <a:ext cx="9440779" cy="666315"/>
            <a:chOff x="0" y="7822"/>
            <a:chExt cx="9440779" cy="666315"/>
          </a:xfrm>
        </p:grpSpPr>
        <p:sp>
          <p:nvSpPr>
            <p:cNvPr id="176" name="Google Shape;176;p8"/>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77" name="Google Shape;177;p8"/>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Putra Perdana</a:t>
              </a:r>
              <a:endParaRPr/>
            </a:p>
          </p:txBody>
        </p:sp>
      </p:grpSp>
      <p:sp>
        <p:nvSpPr>
          <p:cNvPr id="178" name="Google Shape;178;p8"/>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Kunjung Hormat SMK Putra Perdana ke MMU</a:t>
            </a:r>
            <a:endParaRPr/>
          </a:p>
        </p:txBody>
      </p:sp>
      <p:sp>
        <p:nvSpPr>
          <p:cNvPr id="179" name="Google Shape;179;p8"/>
          <p:cNvSpPr txBox="1"/>
          <p:nvPr/>
        </p:nvSpPr>
        <p:spPr>
          <a:xfrm>
            <a:off x="851235" y="2194761"/>
            <a:ext cx="92724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Kunjung hormat SMK Putra Perdana merupakan jaringan Kerjasama yang dijalankan antara sekolah dan MMU dalam melihat Kerjasama yang boleh dijalankan antara sekolah dan MMU. Antara perkongsian Kerjasama yang dibincangkan adalah berkaitan: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1- Bantuan dalam perkembangan Pendidikan antara sekolah dan MMU</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2- Perkembangan dalam STEM Projek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3- Projek Layar Hijau </a:t>
            </a:r>
            <a:r>
              <a:rPr lang="en-MY" sz="1800" i="1">
                <a:solidFill>
                  <a:schemeClr val="dk1"/>
                </a:solidFill>
                <a:latin typeface="Calibri"/>
                <a:ea typeface="Calibri"/>
                <a:cs typeface="Calibri"/>
                <a:sym typeface="Calibri"/>
              </a:rPr>
              <a:t>(Green Screen) </a:t>
            </a:r>
            <a:r>
              <a:rPr lang="en-MY" sz="1800">
                <a:solidFill>
                  <a:schemeClr val="dk1"/>
                </a:solidFill>
                <a:latin typeface="Calibri"/>
                <a:ea typeface="Calibri"/>
                <a:cs typeface="Calibri"/>
                <a:sym typeface="Calibri"/>
              </a:rPr>
              <a:t>di sekolah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Kesinambungan daripada lawatan pertama ini membawa kepada lawatan balas MMU ke SMK Putra Perdana yang diketuai sendiri oleh Prof Dato Dr. Mazliham Mohd Su'ud dan delegasi MMU yang terdiri daripada En. Zambri Pawanchik selaku Naib Presiden Jabatan Pemasaran Strategik, Pengambilan dan Kemasukkan Pelajar, Pn. Ts. Natalya Rudina Dato Shamsuar Pengarah Jabatan Pemasaran Strategik dan pegawai-pegawai MMU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p:nvPr/>
        </p:nvSpPr>
        <p:spPr>
          <a:xfrm>
            <a:off x="0" y="1210675"/>
            <a:ext cx="4251158" cy="368969"/>
          </a:xfrm>
          <a:prstGeom prst="rect">
            <a:avLst/>
          </a:prstGeom>
          <a:solidFill>
            <a:srgbClr val="ED1B2F"/>
          </a:solidFill>
          <a:ln w="12700" cap="flat" cmpd="sng">
            <a:solidFill>
              <a:srgbClr val="ED1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cap="none">
                <a:solidFill>
                  <a:schemeClr val="lt1"/>
                </a:solidFill>
                <a:latin typeface="Calibri"/>
                <a:ea typeface="Calibri"/>
                <a:cs typeface="Calibri"/>
                <a:sym typeface="Calibri"/>
              </a:rPr>
              <a:t>17/01/2022</a:t>
            </a:r>
            <a:endParaRPr/>
          </a:p>
        </p:txBody>
      </p:sp>
      <p:pic>
        <p:nvPicPr>
          <p:cNvPr id="185" name="Google Shape;185;p9" descr="Logo&#10;&#10;Description automatically generated"/>
          <p:cNvPicPr preferRelativeResize="0"/>
          <p:nvPr/>
        </p:nvPicPr>
        <p:blipFill rotWithShape="1">
          <a:blip r:embed="rId3">
            <a:alphaModFix/>
          </a:blip>
          <a:srcRect/>
          <a:stretch/>
        </p:blipFill>
        <p:spPr>
          <a:xfrm>
            <a:off x="9809848" y="7822"/>
            <a:ext cx="2382152" cy="826115"/>
          </a:xfrm>
          <a:prstGeom prst="rect">
            <a:avLst/>
          </a:prstGeom>
          <a:noFill/>
          <a:ln>
            <a:noFill/>
          </a:ln>
        </p:spPr>
      </p:pic>
      <p:grpSp>
        <p:nvGrpSpPr>
          <p:cNvPr id="186" name="Google Shape;186;p9"/>
          <p:cNvGrpSpPr/>
          <p:nvPr/>
        </p:nvGrpSpPr>
        <p:grpSpPr>
          <a:xfrm>
            <a:off x="0" y="7822"/>
            <a:ext cx="9440779" cy="666315"/>
            <a:chOff x="0" y="7822"/>
            <a:chExt cx="9440779" cy="666315"/>
          </a:xfrm>
        </p:grpSpPr>
        <p:sp>
          <p:nvSpPr>
            <p:cNvPr id="187" name="Google Shape;187;p9"/>
            <p:cNvSpPr/>
            <p:nvPr/>
          </p:nvSpPr>
          <p:spPr>
            <a:xfrm>
              <a:off x="9047747" y="8191"/>
              <a:ext cx="393032" cy="665946"/>
            </a:xfrm>
            <a:prstGeom prst="rect">
              <a:avLst/>
            </a:prstGeom>
            <a:solidFill>
              <a:srgbClr val="ED1B2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88" name="Google Shape;188;p9"/>
            <p:cNvSpPr/>
            <p:nvPr/>
          </p:nvSpPr>
          <p:spPr>
            <a:xfrm>
              <a:off x="0" y="7822"/>
              <a:ext cx="9272337" cy="665946"/>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3200" b="1">
                  <a:solidFill>
                    <a:schemeClr val="lt1"/>
                  </a:solidFill>
                  <a:latin typeface="Calibri"/>
                  <a:ea typeface="Calibri"/>
                  <a:cs typeface="Calibri"/>
                  <a:sym typeface="Calibri"/>
                </a:rPr>
                <a:t>SMK CHANGLUN</a:t>
              </a:r>
              <a:endParaRPr/>
            </a:p>
          </p:txBody>
        </p:sp>
      </p:grpSp>
      <p:sp>
        <p:nvSpPr>
          <p:cNvPr id="189" name="Google Shape;189;p9"/>
          <p:cNvSpPr/>
          <p:nvPr/>
        </p:nvSpPr>
        <p:spPr>
          <a:xfrm>
            <a:off x="0" y="833937"/>
            <a:ext cx="8534400" cy="376738"/>
          </a:xfrm>
          <a:prstGeom prst="rect">
            <a:avLst/>
          </a:prstGeom>
          <a:solidFill>
            <a:srgbClr val="0750A4"/>
          </a:solidFill>
          <a:ln w="12700" cap="flat" cmpd="sng">
            <a:solidFill>
              <a:srgbClr val="075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800">
                <a:solidFill>
                  <a:schemeClr val="lt1"/>
                </a:solidFill>
                <a:latin typeface="Calibri"/>
                <a:ea typeface="Calibri"/>
                <a:cs typeface="Calibri"/>
                <a:sym typeface="Calibri"/>
              </a:rPr>
              <a:t>Lawatan Penanda Aras SMK Changlun ke MMU</a:t>
            </a:r>
            <a:endParaRPr/>
          </a:p>
        </p:txBody>
      </p:sp>
      <p:sp>
        <p:nvSpPr>
          <p:cNvPr id="190" name="Google Shape;190;p9"/>
          <p:cNvSpPr txBox="1"/>
          <p:nvPr/>
        </p:nvSpPr>
        <p:spPr>
          <a:xfrm>
            <a:off x="502920" y="2053745"/>
            <a:ext cx="108927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Bermula tahun 2022 SMK Changlun, Kedah telah menyatakan Hasrat pihak sekolah untuk mengadakan kunjung hormat ke Universiti Multimedia. Pada 17 Januari 2022, seramai 10 orang guru yang diketuai oleh Puan Pengetua Pn. Hajah Zainab Yaman telah datang ke MMU. Turut hadir Bersama Pn. Hajah Zainab Yaman adalah barisan guru kanan pentadbiran, guru kaunseling dan guru pakar matapelajaran.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Kedatangan SMK Changlun telah menerima sambutan baik dari MMU. Delegasi yang tiba seawal pagi ni telah disambut oleh President MMU sendiri iaitu Prof Dato Dr. Mazliham Mohd Su’ud. Mengiringi President MMU adalah Naib President En. Zambri,  Pn. Ts Natalya dan Pegawai Jaringan Luar MMU Pn. Hazeatuladila Mohd Yusoff.</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Delegasi ini di bawa terus sendiri merasai pengalaman sehari di Kampus MMU. Lawatan yang dijalankan melibatkan:</a:t>
            </a:r>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MMU Studios </a:t>
            </a:r>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Smart Farming, Smart Home, IdeasLab di Fakulti Kejuruteraan  </a:t>
            </a:r>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Astro VFX Lab &amp; VR Lab di Fakulti Multimedia Kreatif  </a:t>
            </a:r>
            <a:endParaRPr/>
          </a:p>
          <a:p>
            <a:pPr marL="342900" marR="0" lvl="0" indent="-342900" algn="l" rtl="0">
              <a:spcBef>
                <a:spcPts val="0"/>
              </a:spcBef>
              <a:spcAft>
                <a:spcPts val="0"/>
              </a:spcAft>
              <a:buClr>
                <a:schemeClr val="dk1"/>
              </a:buClr>
              <a:buSzPts val="1800"/>
              <a:buFont typeface="Calibri"/>
              <a:buAutoNum type="arabicPeriod"/>
            </a:pPr>
            <a:r>
              <a:rPr lang="en-MY" sz="1800">
                <a:solidFill>
                  <a:schemeClr val="dk1"/>
                </a:solidFill>
                <a:latin typeface="Calibri"/>
                <a:ea typeface="Calibri"/>
                <a:cs typeface="Calibri"/>
                <a:sym typeface="Calibri"/>
              </a:rPr>
              <a:t>Sound Stage Studio &amp; Sound Studio di Fakulti Seni Sinematik</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3436</Words>
  <Application>Microsoft Office PowerPoint</Application>
  <PresentationFormat>Widescreen</PresentationFormat>
  <Paragraphs>505</Paragraphs>
  <Slides>33</Slides>
  <Notes>33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SEKOLAH ANGKAT MMU 2022</vt:lpstr>
      <vt:lpstr>PowerPoint Presentation</vt:lpstr>
      <vt:lpstr>PowerPoint Presentation</vt:lpstr>
      <vt:lpstr>PROGRAM RBT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Hazeatuladila binti Mohd Yusoff</dc:creator>
  <cp:lastModifiedBy>Hazeatuladila binti Mohd Yusoff</cp:lastModifiedBy>
  <cp:revision>2</cp:revision>
  <dcterms:created xsi:type="dcterms:W3CDTF">2022-08-05T08:13:25Z</dcterms:created>
  <dcterms:modified xsi:type="dcterms:W3CDTF">2022-12-22T09:28:29Z</dcterms:modified>
</cp:coreProperties>
</file>