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6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0099"/>
    <a:srgbClr val="FF3300"/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B3431-F18A-47F9-ACC3-525394485138}" type="datetimeFigureOut">
              <a:rPr lang="en-MY" smtClean="0"/>
              <a:t>28/5/2020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673C7-D7EB-4BC0-B5A0-BE74A37D29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4892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pic>
        <p:nvPicPr>
          <p:cNvPr id="7" name="Picture 4" descr="Related ima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388" y="4240324"/>
            <a:ext cx="2259326" cy="154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elated ima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714" y="4429919"/>
            <a:ext cx="4140949" cy="1179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32729" y="2760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FACULTY OF ENGINEERING</a:t>
            </a:r>
          </a:p>
          <a:p>
            <a:r>
              <a:rPr lang="en-US" dirty="0" smtClean="0"/>
              <a:t> Professional Development Committee 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24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584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248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mu.edu.my/financial-inf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gineer.org.my/Account/Login?ReturnUrl=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64100"/>
            <a:ext cx="10023566" cy="1855866"/>
          </a:xfrm>
        </p:spPr>
        <p:txBody>
          <a:bodyPr>
            <a:normAutofit/>
          </a:bodyPr>
          <a:lstStyle/>
          <a:p>
            <a:r>
              <a:rPr lang="en-M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BEM Bulk Registration</a:t>
            </a:r>
            <a:endParaRPr lang="en-MY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8986" y="1079434"/>
            <a:ext cx="8652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Faculty of Engineering, Professional Development Committee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0716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8991" y="1050878"/>
            <a:ext cx="99355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	Applicable to students graduating Trimester 1 2019/2020, </a:t>
            </a:r>
            <a:r>
              <a:rPr lang="en-US" sz="2400" dirty="0"/>
              <a:t>Trimester </a:t>
            </a:r>
            <a:r>
              <a:rPr lang="en-US" sz="2400" dirty="0" smtClean="0"/>
              <a:t>2 	2019/2020, and </a:t>
            </a:r>
            <a:r>
              <a:rPr lang="en-US" sz="2400" dirty="0"/>
              <a:t>Trimester </a:t>
            </a:r>
            <a:r>
              <a:rPr lang="en-US" sz="2400" dirty="0" smtClean="0"/>
              <a:t>3 2019/2020 only.</a:t>
            </a:r>
          </a:p>
          <a:p>
            <a:endParaRPr lang="en-US" sz="2400" dirty="0"/>
          </a:p>
          <a:p>
            <a:r>
              <a:rPr lang="en-US" sz="2400" dirty="0" smtClean="0"/>
              <a:t>2. 	You should register even if you choose to pursue postgraduate studies / 	other fields of career 	immediately upon graduation.</a:t>
            </a:r>
          </a:p>
          <a:p>
            <a:endParaRPr lang="en-US" sz="2400" dirty="0"/>
          </a:p>
          <a:p>
            <a:r>
              <a:rPr lang="en-US" sz="2400" dirty="0" smtClean="0"/>
              <a:t>3. 	Registration till 30 June 2020. Late submissions will 	not be 	entertained. </a:t>
            </a:r>
            <a:endParaRPr lang="en-US" sz="2400" dirty="0"/>
          </a:p>
          <a:p>
            <a:endParaRPr lang="en-MY" sz="2400" dirty="0"/>
          </a:p>
          <a:p>
            <a:r>
              <a:rPr lang="en-US" sz="2400" dirty="0" smtClean="0"/>
              <a:t> 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89698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425" y="921054"/>
            <a:ext cx="110641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r>
              <a:rPr lang="en-US" sz="2000" b="1" dirty="0" smtClean="0"/>
              <a:t>Encourage registration of Graduate Engineers with the Board of Engineers (BEM)</a:t>
            </a:r>
          </a:p>
          <a:p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468162" y="1835840"/>
            <a:ext cx="11419038" cy="4824398"/>
          </a:xfrm>
          <a:prstGeom prst="rect">
            <a:avLst/>
          </a:prstGeom>
          <a:ln w="190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Registration of Engineers Act 1967 - Revision 2015 (REA1967 rev. 2015) </a:t>
            </a:r>
            <a:r>
              <a:rPr lang="en-US" sz="1600" kern="0" dirty="0" err="1"/>
              <a:t>gazetted</a:t>
            </a:r>
            <a:r>
              <a:rPr lang="en-US" sz="1600" kern="0" dirty="0"/>
              <a:t> </a:t>
            </a:r>
            <a:r>
              <a:rPr lang="en-US" sz="1600" kern="0" dirty="0" smtClean="0"/>
              <a:t>on 31</a:t>
            </a:r>
            <a:r>
              <a:rPr lang="en-US" sz="1600" kern="0" baseline="30000" dirty="0" smtClean="0"/>
              <a:t>st</a:t>
            </a:r>
            <a:r>
              <a:rPr lang="en-US" sz="1600" kern="0" dirty="0" smtClean="0"/>
              <a:t> July 2015 – among others, addresses  issues on </a:t>
            </a:r>
            <a:r>
              <a:rPr lang="en-GB" sz="1600" kern="0" dirty="0"/>
              <a:t>liberalisation/mobility </a:t>
            </a:r>
            <a:r>
              <a:rPr lang="en-US" sz="1600" kern="0" dirty="0" smtClean="0"/>
              <a:t>of Engineers due to Free Trade Agreements (FTA) between countries.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marL="287338" lvl="1" indent="-287338">
              <a:buFont typeface="Arial" panose="020B0604020202020204" pitchFamily="34" charset="0"/>
              <a:buChar char="•"/>
            </a:pPr>
            <a:r>
              <a:rPr lang="en-GB" sz="1600" kern="0" dirty="0" smtClean="0"/>
              <a:t>A person practising engineering must register with BEM</a:t>
            </a:r>
          </a:p>
          <a:p>
            <a:pPr marL="287338" lvl="1" indent="-287338">
              <a:buFont typeface="Arial" panose="020B0604020202020204" pitchFamily="34" charset="0"/>
              <a:buChar char="•"/>
            </a:pPr>
            <a:endParaRPr lang="en-GB" sz="1600" kern="0" dirty="0" smtClean="0"/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Registration </a:t>
            </a:r>
            <a:r>
              <a:rPr lang="en-US" sz="1600" dirty="0"/>
              <a:t>during the convocation will ensure majority of engineers register immediately after </a:t>
            </a:r>
            <a:r>
              <a:rPr lang="en-US" sz="1600" dirty="0" smtClean="0"/>
              <a:t>graduation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Prevents fraud</a:t>
            </a:r>
            <a:r>
              <a:rPr lang="en-US" sz="1600" dirty="0" smtClean="0"/>
              <a:t>.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Registration with the BEM is an added advantage when job seeking</a:t>
            </a:r>
            <a:r>
              <a:rPr lang="en-US" sz="1600" dirty="0" smtClean="0"/>
              <a:t>.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All professional experience only count from date of registration with BEM</a:t>
            </a:r>
            <a:r>
              <a:rPr lang="en-US" sz="1600" dirty="0" smtClean="0"/>
              <a:t>.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Many engineering graduates remain unaware of this and their professional growth is hindered. </a:t>
            </a:r>
            <a:endParaRPr lang="en-MY" sz="1600" dirty="0">
              <a:solidFill>
                <a:srgbClr val="FF000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b="1" kern="0" dirty="0" smtClean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59840" y="5244466"/>
            <a:ext cx="1930337" cy="923330"/>
          </a:xfrm>
          <a:prstGeom prst="rect">
            <a:avLst/>
          </a:prstGeom>
          <a:solidFill>
            <a:srgbClr val="00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WHY?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15525" y="197779"/>
            <a:ext cx="3242875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OBJECTIVE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132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9618" y="3286060"/>
            <a:ext cx="7667819" cy="184665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Non-Malaysians </a:t>
            </a:r>
          </a:p>
          <a:p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Optional for Non-Malaysian who wish to practice in Malaysia.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Non-Malaysian 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must </a:t>
            </a:r>
            <a:r>
              <a:rPr lang="en-US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provide copy of passport and valid visa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845819" y="2090245"/>
            <a:ext cx="2039341" cy="92333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WHO?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0502" y="520585"/>
            <a:ext cx="7667819" cy="156966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Malaysians</a:t>
            </a:r>
            <a:endParaRPr lang="en-US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Legally 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required to practice engineering in Malaysia. </a:t>
            </a:r>
            <a:endParaRPr lang="en-US" b="1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Useful 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to work in Washington Accord signatory countries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1913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2244" y="827439"/>
            <a:ext cx="9672280" cy="446276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in Google Form </a:t>
            </a: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shorturl.at/kSU08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must sign in using your </a:t>
            </a:r>
            <a:r>
              <a:rPr lang="en-US" altLang="en-US" sz="1400" b="1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mmu</a:t>
            </a:r>
            <a:r>
              <a:rPr lang="en-US" alt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email. </a:t>
            </a:r>
            <a:endParaRPr lang="en-US" altLang="en-US" sz="1400" b="1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endParaRPr lang="en-US" altLang="en-US" sz="1400" b="1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MY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Pay </a:t>
            </a:r>
            <a:r>
              <a:rPr lang="en-MY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to Multimedia University – Amount RM 50.00 </a:t>
            </a:r>
            <a:r>
              <a:rPr lang="en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details at </a:t>
            </a:r>
            <a:r>
              <a:rPr lang="en-MY" sz="1400" u="sng" dirty="0" smtClean="0">
                <a:latin typeface="Arial" panose="020B0604020202020204" pitchFamily="34" charset="0"/>
                <a:cs typeface="Arial" panose="020B0604020202020204" pitchFamily="34" charset="0"/>
                <a:hlinkClick r:id="rId2" tooltip="https://www.mmu.edu.my/financial-info/"/>
              </a:rPr>
              <a:t>https://www.mmu.edu.my/financial-info/</a:t>
            </a:r>
            <a:endParaRPr lang="en-MY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9112"/>
            <a:r>
              <a:rPr lang="en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en-MY" sz="1400" dirty="0">
                <a:latin typeface="Arial" panose="020B0604020202020204" pitchFamily="34" charset="0"/>
                <a:cs typeface="Arial" panose="020B0604020202020204" pitchFamily="34" charset="0"/>
              </a:rPr>
              <a:t>payment done, student is to write in the reference column their Student ID and “BEM Registration”. </a:t>
            </a:r>
            <a:endParaRPr lang="en-MY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9112"/>
            <a:r>
              <a:rPr lang="en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  <a:r>
              <a:rPr lang="en-MY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MY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1161666661 BEM Registration</a:t>
            </a:r>
          </a:p>
          <a:p>
            <a:pPr marL="519112"/>
            <a:endParaRPr lang="en-MY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 startAt="3"/>
            </a:pP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scan copy , in 3 </a:t>
            </a:r>
            <a:r>
              <a:rPr lang="en-US" sz="1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separate </a:t>
            </a: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files of the following and email to husnahidayah@mmu.edu.my:</a:t>
            </a:r>
          </a:p>
          <a:p>
            <a:pPr marL="798513" lvl="1" indent="-457200">
              <a:spcBef>
                <a:spcPts val="600"/>
              </a:spcBef>
              <a:buFont typeface="+mj-lt"/>
              <a:buAutoNum type="romanLcPeriod"/>
            </a:pP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 </a:t>
            </a: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payment to Multimedia University , RM50.00</a:t>
            </a:r>
          </a:p>
          <a:p>
            <a:pPr marL="341313">
              <a:spcBef>
                <a:spcPts val="600"/>
              </a:spcBef>
            </a:pP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banking slip- ref </a:t>
            </a: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: 1161666661 </a:t>
            </a: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 </a:t>
            </a: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1313">
              <a:spcBef>
                <a:spcPts val="600"/>
              </a:spcBef>
            </a:pP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	passport photo softcopy (JPEG)</a:t>
            </a:r>
          </a:p>
          <a:p>
            <a:pPr marL="741363" indent="-400050">
              <a:spcBef>
                <a:spcPts val="600"/>
              </a:spcBef>
              <a:buAutoNum type="romanLcPeriod" startAt="3"/>
            </a:pP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IC Scan (PDF)</a:t>
            </a:r>
          </a:p>
          <a:p>
            <a:pPr marL="741363" indent="-400050">
              <a:spcBef>
                <a:spcPts val="600"/>
              </a:spcBef>
              <a:buAutoNum type="romanLcPeriod" startAt="3"/>
            </a:pPr>
            <a:endParaRPr lang="en-US" sz="1400" b="1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 startAt="4"/>
            </a:pP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receive a notification via email once full registration with BEM is successful. The tentative  </a:t>
            </a:r>
          </a:p>
          <a:p>
            <a:pPr marL="341313">
              <a:spcBef>
                <a:spcPts val="600"/>
              </a:spcBef>
            </a:pP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 </a:t>
            </a: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 time is December 2020. </a:t>
            </a:r>
            <a:endParaRPr lang="en-US" sz="1400" b="1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>
              <a:spcBef>
                <a:spcPts val="600"/>
              </a:spcBef>
            </a:pPr>
            <a:endParaRPr lang="en-US" sz="1400" b="1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>
              <a:spcBef>
                <a:spcPts val="600"/>
              </a:spcBef>
            </a:pP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 </a:t>
            </a: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 </a:t>
            </a: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registration </a:t>
            </a:r>
            <a:r>
              <a:rPr lang="en-US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couriered to student mailing address.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9521442" y="2574070"/>
            <a:ext cx="2030877" cy="92333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HOW?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1989007" y="204970"/>
            <a:ext cx="7668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99"/>
                </a:solidFill>
              </a:rPr>
              <a:t>BEM Bulk 2020 Registration Process – </a:t>
            </a:r>
            <a:r>
              <a:rPr lang="en-GB" sz="2800" b="1" dirty="0" smtClean="0"/>
              <a:t>Malaysian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88496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2616" y="1694101"/>
            <a:ext cx="10472584" cy="123110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en-US" sz="16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are advised to register AFTER they have obtained their official degree scroll and transcript (after Convocation).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en-US" sz="16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online a</a:t>
            </a:r>
            <a:r>
              <a:rPr lang="en-US" altLang="en-US" sz="16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MY" sz="1600" dirty="0">
                <a:hlinkClick r:id="rId2"/>
              </a:rPr>
              <a:t>https://engineer.org.my/Account/Login?ReturnUrl=%2F</a:t>
            </a: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 startAt="4"/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5904" y="2637648"/>
            <a:ext cx="2030877" cy="92333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HOW?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2275609" y="775096"/>
            <a:ext cx="8642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99"/>
                </a:solidFill>
              </a:rPr>
              <a:t>Registration Process – </a:t>
            </a:r>
            <a:r>
              <a:rPr lang="en-GB" sz="2800" b="1" dirty="0" smtClean="0"/>
              <a:t>Non Malaysian / Masters / PhD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94094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96257" y="747517"/>
            <a:ext cx="56919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Need for degree certificate is waived.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student chooses to register by themselves, they need to get the relevant documents certified by a P.Eng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cost of RM15 for courier charge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students who register through MMU will be entitled to win the BEM  Award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Statistics show that most students will forget about the application process until the need arises, and 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then a lot of professional experience would be wasted as it was not recorded officially. </a:t>
            </a:r>
            <a:endParaRPr lang="en-MY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Image result for thinking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pic>
        <p:nvPicPr>
          <p:cNvPr id="3080" name="Picture 8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409" y="3611695"/>
            <a:ext cx="2608176" cy="29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2442883" y="1078173"/>
            <a:ext cx="3125404" cy="4357152"/>
          </a:xfrm>
          <a:prstGeom prst="cloudCallout">
            <a:avLst/>
          </a:prstGeom>
          <a:solidFill>
            <a:srgbClr val="FF00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Let me do this by myself AFTER I get a job?</a:t>
            </a:r>
            <a:endParaRPr lang="en-US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834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5517" y="1403023"/>
            <a:ext cx="543180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IC photocopy  example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Please strike off ( as example)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  <a:p>
            <a:endParaRPr lang="en-MY" sz="2800" dirty="0"/>
          </a:p>
        </p:txBody>
      </p:sp>
      <p:pic>
        <p:nvPicPr>
          <p:cNvPr id="1028" name="Picture 4" descr="https://www.limkokwing.net/graphics/ic-samp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18" b="11742"/>
          <a:stretch/>
        </p:blipFill>
        <p:spPr bwMode="auto">
          <a:xfrm>
            <a:off x="5951094" y="1219678"/>
            <a:ext cx="5785979" cy="536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19971945">
            <a:off x="6469039" y="1327596"/>
            <a:ext cx="210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FOR BEM USE ONLY </a:t>
            </a:r>
            <a:endParaRPr lang="en-MY" b="1" dirty="0"/>
          </a:p>
        </p:txBody>
      </p:sp>
      <p:cxnSp>
        <p:nvCxnSpPr>
          <p:cNvPr id="7" name="Straight Connector 6"/>
          <p:cNvCxnSpPr/>
          <p:nvPr/>
        </p:nvCxnSpPr>
        <p:spPr>
          <a:xfrm rot="21196109" flipV="1">
            <a:off x="6402127" y="1012265"/>
            <a:ext cx="2098660" cy="781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21196109" flipV="1">
            <a:off x="6470587" y="1270181"/>
            <a:ext cx="2098660" cy="781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971945">
            <a:off x="6400581" y="4482503"/>
            <a:ext cx="210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FOR BEM USE ONLY </a:t>
            </a:r>
            <a:endParaRPr lang="en-MY" b="1" dirty="0"/>
          </a:p>
        </p:txBody>
      </p:sp>
      <p:cxnSp>
        <p:nvCxnSpPr>
          <p:cNvPr id="13" name="Straight Connector 12"/>
          <p:cNvCxnSpPr/>
          <p:nvPr/>
        </p:nvCxnSpPr>
        <p:spPr>
          <a:xfrm rot="21196109" flipV="1">
            <a:off x="6402129" y="4127734"/>
            <a:ext cx="2098660" cy="781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21196109" flipV="1">
            <a:off x="6402129" y="4425088"/>
            <a:ext cx="2098660" cy="781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409</Words>
  <Application>Microsoft Office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Office Theme</vt:lpstr>
      <vt:lpstr>2020 BEM Bulk Registration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47</cp:revision>
  <dcterms:created xsi:type="dcterms:W3CDTF">2017-05-03T05:50:17Z</dcterms:created>
  <dcterms:modified xsi:type="dcterms:W3CDTF">2020-05-28T06:14:50Z</dcterms:modified>
</cp:coreProperties>
</file>